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29"/>
  </p:notesMasterIdLst>
  <p:handoutMasterIdLst>
    <p:handoutMasterId r:id="rId30"/>
  </p:handoutMasterIdLst>
  <p:sldIdLst>
    <p:sldId id="256" r:id="rId2"/>
    <p:sldId id="279" r:id="rId3"/>
    <p:sldId id="257" r:id="rId4"/>
    <p:sldId id="261" r:id="rId5"/>
    <p:sldId id="262" r:id="rId6"/>
    <p:sldId id="263" r:id="rId7"/>
    <p:sldId id="264" r:id="rId8"/>
    <p:sldId id="266" r:id="rId9"/>
    <p:sldId id="265" r:id="rId10"/>
    <p:sldId id="267" r:id="rId11"/>
    <p:sldId id="268" r:id="rId12"/>
    <p:sldId id="269" r:id="rId13"/>
    <p:sldId id="270" r:id="rId14"/>
    <p:sldId id="271" r:id="rId15"/>
    <p:sldId id="272" r:id="rId16"/>
    <p:sldId id="273" r:id="rId17"/>
    <p:sldId id="274" r:id="rId18"/>
    <p:sldId id="258" r:id="rId19"/>
    <p:sldId id="259" r:id="rId20"/>
    <p:sldId id="278" r:id="rId21"/>
    <p:sldId id="280" r:id="rId22"/>
    <p:sldId id="281" r:id="rId23"/>
    <p:sldId id="282" r:id="rId24"/>
    <p:sldId id="275" r:id="rId25"/>
    <p:sldId id="276" r:id="rId26"/>
    <p:sldId id="277" r:id="rId27"/>
    <p:sldId id="260" r:id="rId28"/>
  </p:sldIdLst>
  <p:sldSz cx="9144000" cy="6858000" type="screen4x3"/>
  <p:notesSz cx="6805613" cy="9939338"/>
  <p:defaultTextStyle>
    <a:defPPr>
      <a:defRPr lang="ja-JP"/>
    </a:defPPr>
    <a:lvl1pPr algn="l" rtl="0" fontAlgn="base">
      <a:spcBef>
        <a:spcPct val="0"/>
      </a:spcBef>
      <a:spcAft>
        <a:spcPct val="0"/>
      </a:spcAft>
      <a:defRPr kumimoji="1"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73FB79"/>
    <a:srgbClr val="6666FF"/>
    <a:srgbClr val="CC00CC"/>
    <a:srgbClr val="FF00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45"/>
    <p:restoredTop sz="94643"/>
  </p:normalViewPr>
  <p:slideViewPr>
    <p:cSldViewPr>
      <p:cViewPr varScale="1">
        <p:scale>
          <a:sx n="86" d="100"/>
          <a:sy n="86" d="100"/>
        </p:scale>
        <p:origin x="50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8ABA1D-AE5E-E04B-9F39-AD1F93E6E2C9}" type="doc">
      <dgm:prSet loTypeId="urn:microsoft.com/office/officeart/2005/8/layout/venn1" loCatId="" qsTypeId="urn:microsoft.com/office/officeart/2005/8/quickstyle/3D3" qsCatId="3D" csTypeId="urn:microsoft.com/office/officeart/2005/8/colors/accent2_2" csCatId="accent2" phldr="1"/>
      <dgm:spPr/>
    </dgm:pt>
    <dgm:pt modelId="{BA51854B-B908-074F-A19E-FB7B37E07154}">
      <dgm:prSet phldrT="[テキスト]" custT="1"/>
      <dgm:spPr>
        <a:solidFill>
          <a:srgbClr val="FF0000">
            <a:alpha val="50000"/>
          </a:srgbClr>
        </a:solidFill>
      </dgm:spPr>
      <dgm:t>
        <a:bodyPr/>
        <a:lstStyle/>
        <a:p>
          <a:r>
            <a:rPr kumimoji="1" lang="en-US" altLang="ja-JP" sz="2800" dirty="0" smtClean="0"/>
            <a:t>Director,</a:t>
          </a:r>
        </a:p>
        <a:p>
          <a:r>
            <a:rPr kumimoji="1" lang="en-US" altLang="ja-JP" sz="2800" dirty="0" smtClean="0"/>
            <a:t> </a:t>
          </a:r>
          <a:r>
            <a:rPr kumimoji="1" lang="en-US" altLang="ja-JP" sz="2800" u="sng" dirty="0" smtClean="0"/>
            <a:t>International</a:t>
          </a:r>
          <a:r>
            <a:rPr kumimoji="1" lang="en-US" altLang="ja-JP" sz="2800" dirty="0" smtClean="0"/>
            <a:t> Affairs Division, </a:t>
          </a:r>
          <a:r>
            <a:rPr kumimoji="1" lang="en-US" altLang="ja-JP" sz="2800" dirty="0" smtClean="0">
              <a:solidFill>
                <a:srgbClr val="FF0000"/>
              </a:solidFill>
            </a:rPr>
            <a:t>GSI</a:t>
          </a:r>
          <a:endParaRPr kumimoji="1" lang="ja-JP" altLang="en-US" sz="2800" dirty="0">
            <a:solidFill>
              <a:srgbClr val="FF0000"/>
            </a:solidFill>
          </a:endParaRPr>
        </a:p>
      </dgm:t>
    </dgm:pt>
    <dgm:pt modelId="{795D2829-D03D-AB4B-A5B7-1F739DA35D2C}" type="parTrans" cxnId="{F39BC945-E92B-B649-BABC-6C1DDCC306A5}">
      <dgm:prSet/>
      <dgm:spPr/>
      <dgm:t>
        <a:bodyPr/>
        <a:lstStyle/>
        <a:p>
          <a:endParaRPr kumimoji="1" lang="ja-JP" altLang="en-US"/>
        </a:p>
      </dgm:t>
    </dgm:pt>
    <dgm:pt modelId="{41E1E713-6AA8-1C43-A12D-991FF8A0F3C3}" type="sibTrans" cxnId="{F39BC945-E92B-B649-BABC-6C1DDCC306A5}">
      <dgm:prSet/>
      <dgm:spPr/>
      <dgm:t>
        <a:bodyPr/>
        <a:lstStyle/>
        <a:p>
          <a:endParaRPr kumimoji="1" lang="ja-JP" altLang="en-US"/>
        </a:p>
      </dgm:t>
    </dgm:pt>
    <dgm:pt modelId="{850DA347-B19F-1C4B-AA98-F3A24406E8E9}">
      <dgm:prSet phldrT="[テキスト]" custT="1"/>
      <dgm:spPr>
        <a:solidFill>
          <a:srgbClr val="FF0000">
            <a:alpha val="50000"/>
          </a:srgbClr>
        </a:solidFill>
      </dgm:spPr>
      <dgm:t>
        <a:bodyPr/>
        <a:lstStyle/>
        <a:p>
          <a:r>
            <a:rPr kumimoji="1" lang="en-US" altLang="ja-JP" sz="2800" dirty="0" smtClean="0"/>
            <a:t>Head of Delegation,</a:t>
          </a:r>
        </a:p>
        <a:p>
          <a:r>
            <a:rPr kumimoji="1" lang="en-US" altLang="ja-JP" sz="2800" dirty="0" smtClean="0"/>
            <a:t>Japan to </a:t>
          </a:r>
          <a:r>
            <a:rPr kumimoji="1" lang="en-US" altLang="ja-JP" sz="2800" u="sng" dirty="0" smtClean="0"/>
            <a:t>ISO</a:t>
          </a:r>
          <a:r>
            <a:rPr kumimoji="1" lang="en-US" altLang="ja-JP" sz="2800" dirty="0" smtClean="0"/>
            <a:t>/TC 211</a:t>
          </a:r>
          <a:endParaRPr kumimoji="1" lang="ja-JP" altLang="en-US" sz="2800" dirty="0"/>
        </a:p>
      </dgm:t>
    </dgm:pt>
    <dgm:pt modelId="{2F9A6BFD-A331-3B4F-8AF7-7CDD564D0FD3}" type="parTrans" cxnId="{92937CEE-9D70-204F-AF1B-E83D7E1C24E4}">
      <dgm:prSet/>
      <dgm:spPr/>
      <dgm:t>
        <a:bodyPr/>
        <a:lstStyle/>
        <a:p>
          <a:endParaRPr kumimoji="1" lang="ja-JP" altLang="en-US"/>
        </a:p>
      </dgm:t>
    </dgm:pt>
    <dgm:pt modelId="{2DA2939C-AC26-A444-BE1A-F20D5114DA6D}" type="sibTrans" cxnId="{92937CEE-9D70-204F-AF1B-E83D7E1C24E4}">
      <dgm:prSet/>
      <dgm:spPr/>
      <dgm:t>
        <a:bodyPr/>
        <a:lstStyle/>
        <a:p>
          <a:endParaRPr kumimoji="1" lang="ja-JP" altLang="en-US"/>
        </a:p>
      </dgm:t>
    </dgm:pt>
    <dgm:pt modelId="{21BAE801-A125-714A-A57C-07AACA76C01D}">
      <dgm:prSet phldrT="[テキスト]" custT="1"/>
      <dgm:spPr>
        <a:solidFill>
          <a:srgbClr val="FF0000">
            <a:alpha val="50000"/>
          </a:srgbClr>
        </a:solidFill>
      </dgm:spPr>
      <dgm:t>
        <a:bodyPr/>
        <a:lstStyle/>
        <a:p>
          <a:r>
            <a:rPr kumimoji="1" lang="en-US" altLang="ja-JP" sz="2800" dirty="0" smtClean="0"/>
            <a:t>Leader, </a:t>
          </a:r>
        </a:p>
        <a:p>
          <a:r>
            <a:rPr kumimoji="1" lang="en-US" altLang="ja-JP" sz="2800" u="sng" dirty="0" smtClean="0"/>
            <a:t>ICT</a:t>
          </a:r>
          <a:r>
            <a:rPr kumimoji="1" lang="en-US" altLang="ja-JP" sz="2800" dirty="0" smtClean="0"/>
            <a:t> Advisory Team, </a:t>
          </a:r>
          <a:r>
            <a:rPr kumimoji="1" lang="en-US" altLang="ja-JP" sz="2800" dirty="0" smtClean="0">
              <a:solidFill>
                <a:srgbClr val="FF0000"/>
              </a:solidFill>
            </a:rPr>
            <a:t>GSI</a:t>
          </a:r>
          <a:endParaRPr kumimoji="1" lang="ja-JP" altLang="en-US" sz="2800" dirty="0">
            <a:solidFill>
              <a:srgbClr val="FF0000"/>
            </a:solidFill>
          </a:endParaRPr>
        </a:p>
      </dgm:t>
    </dgm:pt>
    <dgm:pt modelId="{AF94F564-685D-3140-BA1D-3CC33294F893}" type="parTrans" cxnId="{2C921848-B885-E34B-B768-59B3955A9B02}">
      <dgm:prSet/>
      <dgm:spPr/>
      <dgm:t>
        <a:bodyPr/>
        <a:lstStyle/>
        <a:p>
          <a:endParaRPr kumimoji="1" lang="ja-JP" altLang="en-US"/>
        </a:p>
      </dgm:t>
    </dgm:pt>
    <dgm:pt modelId="{5B7C2000-9F6C-6D4F-AADB-2C0F43F5595B}" type="sibTrans" cxnId="{2C921848-B885-E34B-B768-59B3955A9B02}">
      <dgm:prSet/>
      <dgm:spPr/>
      <dgm:t>
        <a:bodyPr/>
        <a:lstStyle/>
        <a:p>
          <a:endParaRPr kumimoji="1" lang="ja-JP" altLang="en-US"/>
        </a:p>
      </dgm:t>
    </dgm:pt>
    <dgm:pt modelId="{62160D4C-B5EE-D34D-9285-DEC401239DDA}" type="pres">
      <dgm:prSet presAssocID="{E98ABA1D-AE5E-E04B-9F39-AD1F93E6E2C9}" presName="compositeShape" presStyleCnt="0">
        <dgm:presLayoutVars>
          <dgm:chMax val="7"/>
          <dgm:dir/>
          <dgm:resizeHandles val="exact"/>
        </dgm:presLayoutVars>
      </dgm:prSet>
      <dgm:spPr/>
    </dgm:pt>
    <dgm:pt modelId="{A44C85E8-5EE9-5848-BDF1-5B02FA5DE079}" type="pres">
      <dgm:prSet presAssocID="{BA51854B-B908-074F-A19E-FB7B37E07154}" presName="circ1" presStyleLbl="vennNode1" presStyleIdx="0" presStyleCnt="3"/>
      <dgm:spPr/>
      <dgm:t>
        <a:bodyPr/>
        <a:lstStyle/>
        <a:p>
          <a:endParaRPr kumimoji="1" lang="ja-JP" altLang="en-US"/>
        </a:p>
      </dgm:t>
    </dgm:pt>
    <dgm:pt modelId="{5F4820FC-C555-FC4F-9826-614653DD061C}" type="pres">
      <dgm:prSet presAssocID="{BA51854B-B908-074F-A19E-FB7B37E07154}" presName="circ1Tx" presStyleLbl="revTx" presStyleIdx="0" presStyleCnt="0">
        <dgm:presLayoutVars>
          <dgm:chMax val="0"/>
          <dgm:chPref val="0"/>
          <dgm:bulletEnabled val="1"/>
        </dgm:presLayoutVars>
      </dgm:prSet>
      <dgm:spPr/>
      <dgm:t>
        <a:bodyPr/>
        <a:lstStyle/>
        <a:p>
          <a:endParaRPr kumimoji="1" lang="ja-JP" altLang="en-US"/>
        </a:p>
      </dgm:t>
    </dgm:pt>
    <dgm:pt modelId="{ED33D060-2F01-7F47-A928-375B31D2E8BD}" type="pres">
      <dgm:prSet presAssocID="{850DA347-B19F-1C4B-AA98-F3A24406E8E9}" presName="circ2" presStyleLbl="vennNode1" presStyleIdx="1" presStyleCnt="3"/>
      <dgm:spPr/>
      <dgm:t>
        <a:bodyPr/>
        <a:lstStyle/>
        <a:p>
          <a:endParaRPr kumimoji="1" lang="ja-JP" altLang="en-US"/>
        </a:p>
      </dgm:t>
    </dgm:pt>
    <dgm:pt modelId="{86DEB3CD-063E-1648-AE92-DF48BC23602B}" type="pres">
      <dgm:prSet presAssocID="{850DA347-B19F-1C4B-AA98-F3A24406E8E9}" presName="circ2Tx" presStyleLbl="revTx" presStyleIdx="0" presStyleCnt="0">
        <dgm:presLayoutVars>
          <dgm:chMax val="0"/>
          <dgm:chPref val="0"/>
          <dgm:bulletEnabled val="1"/>
        </dgm:presLayoutVars>
      </dgm:prSet>
      <dgm:spPr/>
      <dgm:t>
        <a:bodyPr/>
        <a:lstStyle/>
        <a:p>
          <a:endParaRPr kumimoji="1" lang="ja-JP" altLang="en-US"/>
        </a:p>
      </dgm:t>
    </dgm:pt>
    <dgm:pt modelId="{06C55D81-1621-964F-BC11-C4D77D148B73}" type="pres">
      <dgm:prSet presAssocID="{21BAE801-A125-714A-A57C-07AACA76C01D}" presName="circ3" presStyleLbl="vennNode1" presStyleIdx="2" presStyleCnt="3"/>
      <dgm:spPr/>
      <dgm:t>
        <a:bodyPr/>
        <a:lstStyle/>
        <a:p>
          <a:endParaRPr kumimoji="1" lang="ja-JP" altLang="en-US"/>
        </a:p>
      </dgm:t>
    </dgm:pt>
    <dgm:pt modelId="{39E9B363-5407-2448-8B18-E256D07E94B5}" type="pres">
      <dgm:prSet presAssocID="{21BAE801-A125-714A-A57C-07AACA76C01D}" presName="circ3Tx" presStyleLbl="revTx" presStyleIdx="0" presStyleCnt="0">
        <dgm:presLayoutVars>
          <dgm:chMax val="0"/>
          <dgm:chPref val="0"/>
          <dgm:bulletEnabled val="1"/>
        </dgm:presLayoutVars>
      </dgm:prSet>
      <dgm:spPr/>
      <dgm:t>
        <a:bodyPr/>
        <a:lstStyle/>
        <a:p>
          <a:endParaRPr kumimoji="1" lang="ja-JP" altLang="en-US"/>
        </a:p>
      </dgm:t>
    </dgm:pt>
  </dgm:ptLst>
  <dgm:cxnLst>
    <dgm:cxn modelId="{BE20395C-539D-D643-BA4F-09DD171F6A62}" type="presOf" srcId="{BA51854B-B908-074F-A19E-FB7B37E07154}" destId="{A44C85E8-5EE9-5848-BDF1-5B02FA5DE079}" srcOrd="0" destOrd="0" presId="urn:microsoft.com/office/officeart/2005/8/layout/venn1"/>
    <dgm:cxn modelId="{01A5D780-8B16-2248-9368-7E2A2E601B21}" type="presOf" srcId="{E98ABA1D-AE5E-E04B-9F39-AD1F93E6E2C9}" destId="{62160D4C-B5EE-D34D-9285-DEC401239DDA}" srcOrd="0" destOrd="0" presId="urn:microsoft.com/office/officeart/2005/8/layout/venn1"/>
    <dgm:cxn modelId="{92937CEE-9D70-204F-AF1B-E83D7E1C24E4}" srcId="{E98ABA1D-AE5E-E04B-9F39-AD1F93E6E2C9}" destId="{850DA347-B19F-1C4B-AA98-F3A24406E8E9}" srcOrd="1" destOrd="0" parTransId="{2F9A6BFD-A331-3B4F-8AF7-7CDD564D0FD3}" sibTransId="{2DA2939C-AC26-A444-BE1A-F20D5114DA6D}"/>
    <dgm:cxn modelId="{DDBDD373-49A9-3046-93E8-5B59F65CB7FD}" type="presOf" srcId="{BA51854B-B908-074F-A19E-FB7B37E07154}" destId="{5F4820FC-C555-FC4F-9826-614653DD061C}" srcOrd="1" destOrd="0" presId="urn:microsoft.com/office/officeart/2005/8/layout/venn1"/>
    <dgm:cxn modelId="{471A165D-D700-844D-AD44-D4970D1FFE81}" type="presOf" srcId="{21BAE801-A125-714A-A57C-07AACA76C01D}" destId="{06C55D81-1621-964F-BC11-C4D77D148B73}" srcOrd="0" destOrd="0" presId="urn:microsoft.com/office/officeart/2005/8/layout/venn1"/>
    <dgm:cxn modelId="{0E0FEF74-2ADD-DD4D-8C75-A0A60161B7F3}" type="presOf" srcId="{850DA347-B19F-1C4B-AA98-F3A24406E8E9}" destId="{ED33D060-2F01-7F47-A928-375B31D2E8BD}" srcOrd="0" destOrd="0" presId="urn:microsoft.com/office/officeart/2005/8/layout/venn1"/>
    <dgm:cxn modelId="{F39BC945-E92B-B649-BABC-6C1DDCC306A5}" srcId="{E98ABA1D-AE5E-E04B-9F39-AD1F93E6E2C9}" destId="{BA51854B-B908-074F-A19E-FB7B37E07154}" srcOrd="0" destOrd="0" parTransId="{795D2829-D03D-AB4B-A5B7-1F739DA35D2C}" sibTransId="{41E1E713-6AA8-1C43-A12D-991FF8A0F3C3}"/>
    <dgm:cxn modelId="{25B9E603-A74A-0443-8567-75993E0A16FA}" type="presOf" srcId="{850DA347-B19F-1C4B-AA98-F3A24406E8E9}" destId="{86DEB3CD-063E-1648-AE92-DF48BC23602B}" srcOrd="1" destOrd="0" presId="urn:microsoft.com/office/officeart/2005/8/layout/venn1"/>
    <dgm:cxn modelId="{ED639067-ACEB-7842-B864-5DFE79031A7F}" type="presOf" srcId="{21BAE801-A125-714A-A57C-07AACA76C01D}" destId="{39E9B363-5407-2448-8B18-E256D07E94B5}" srcOrd="1" destOrd="0" presId="urn:microsoft.com/office/officeart/2005/8/layout/venn1"/>
    <dgm:cxn modelId="{2C921848-B885-E34B-B768-59B3955A9B02}" srcId="{E98ABA1D-AE5E-E04B-9F39-AD1F93E6E2C9}" destId="{21BAE801-A125-714A-A57C-07AACA76C01D}" srcOrd="2" destOrd="0" parTransId="{AF94F564-685D-3140-BA1D-3CC33294F893}" sibTransId="{5B7C2000-9F6C-6D4F-AADB-2C0F43F5595B}"/>
    <dgm:cxn modelId="{DEBA6094-466C-FD40-A6C3-BD2F0EC9FF05}" type="presParOf" srcId="{62160D4C-B5EE-D34D-9285-DEC401239DDA}" destId="{A44C85E8-5EE9-5848-BDF1-5B02FA5DE079}" srcOrd="0" destOrd="0" presId="urn:microsoft.com/office/officeart/2005/8/layout/venn1"/>
    <dgm:cxn modelId="{358EC1B3-EA17-8245-AF44-08A73C6F450E}" type="presParOf" srcId="{62160D4C-B5EE-D34D-9285-DEC401239DDA}" destId="{5F4820FC-C555-FC4F-9826-614653DD061C}" srcOrd="1" destOrd="0" presId="urn:microsoft.com/office/officeart/2005/8/layout/venn1"/>
    <dgm:cxn modelId="{7E77C968-0726-414D-B068-783A89742A7C}" type="presParOf" srcId="{62160D4C-B5EE-D34D-9285-DEC401239DDA}" destId="{ED33D060-2F01-7F47-A928-375B31D2E8BD}" srcOrd="2" destOrd="0" presId="urn:microsoft.com/office/officeart/2005/8/layout/venn1"/>
    <dgm:cxn modelId="{AE866DA1-610C-4D47-902E-E0E3672BF63C}" type="presParOf" srcId="{62160D4C-B5EE-D34D-9285-DEC401239DDA}" destId="{86DEB3CD-063E-1648-AE92-DF48BC23602B}" srcOrd="3" destOrd="0" presId="urn:microsoft.com/office/officeart/2005/8/layout/venn1"/>
    <dgm:cxn modelId="{0AF4FC82-5476-8042-A62A-D32FBDB65714}" type="presParOf" srcId="{62160D4C-B5EE-D34D-9285-DEC401239DDA}" destId="{06C55D81-1621-964F-BC11-C4D77D148B73}" srcOrd="4" destOrd="0" presId="urn:microsoft.com/office/officeart/2005/8/layout/venn1"/>
    <dgm:cxn modelId="{8FAA8B60-B99F-0E42-95D7-ACE272292E11}" type="presParOf" srcId="{62160D4C-B5EE-D34D-9285-DEC401239DDA}" destId="{39E9B363-5407-2448-8B18-E256D07E94B5}" srcOrd="5"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C85E8-5EE9-5848-BDF1-5B02FA5DE079}">
      <dsp:nvSpPr>
        <dsp:cNvPr id="0" name=""/>
        <dsp:cNvSpPr/>
      </dsp:nvSpPr>
      <dsp:spPr>
        <a:xfrm>
          <a:off x="1534784" y="77066"/>
          <a:ext cx="3699182" cy="3699182"/>
        </a:xfrm>
        <a:prstGeom prst="ellipse">
          <a:avLst/>
        </a:prstGeom>
        <a:solidFill>
          <a:srgbClr val="FF0000">
            <a:alpha val="50000"/>
          </a:srgb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kumimoji="1" lang="en-US" altLang="ja-JP" sz="2800" kern="1200" dirty="0" smtClean="0"/>
            <a:t>Director,</a:t>
          </a:r>
        </a:p>
        <a:p>
          <a:pPr lvl="0" algn="ctr" defTabSz="1244600">
            <a:lnSpc>
              <a:spcPct val="90000"/>
            </a:lnSpc>
            <a:spcBef>
              <a:spcPct val="0"/>
            </a:spcBef>
            <a:spcAft>
              <a:spcPct val="35000"/>
            </a:spcAft>
          </a:pPr>
          <a:r>
            <a:rPr kumimoji="1" lang="en-US" altLang="ja-JP" sz="2800" kern="1200" dirty="0" smtClean="0"/>
            <a:t> </a:t>
          </a:r>
          <a:r>
            <a:rPr kumimoji="1" lang="en-US" altLang="ja-JP" sz="2800" u="sng" kern="1200" dirty="0" smtClean="0"/>
            <a:t>International</a:t>
          </a:r>
          <a:r>
            <a:rPr kumimoji="1" lang="en-US" altLang="ja-JP" sz="2800" kern="1200" dirty="0" smtClean="0"/>
            <a:t> Affairs Division, </a:t>
          </a:r>
          <a:r>
            <a:rPr kumimoji="1" lang="en-US" altLang="ja-JP" sz="2800" kern="1200" dirty="0" smtClean="0">
              <a:solidFill>
                <a:srgbClr val="FF0000"/>
              </a:solidFill>
            </a:rPr>
            <a:t>GSI</a:t>
          </a:r>
          <a:endParaRPr kumimoji="1" lang="ja-JP" altLang="en-US" sz="2800" kern="1200" dirty="0">
            <a:solidFill>
              <a:srgbClr val="FF0000"/>
            </a:solidFill>
          </a:endParaRPr>
        </a:p>
      </dsp:txBody>
      <dsp:txXfrm>
        <a:off x="2028009" y="724423"/>
        <a:ext cx="2712733" cy="1664632"/>
      </dsp:txXfrm>
    </dsp:sp>
    <dsp:sp modelId="{ED33D060-2F01-7F47-A928-375B31D2E8BD}">
      <dsp:nvSpPr>
        <dsp:cNvPr id="0" name=""/>
        <dsp:cNvSpPr/>
      </dsp:nvSpPr>
      <dsp:spPr>
        <a:xfrm>
          <a:off x="2869573" y="2389055"/>
          <a:ext cx="3699182" cy="3699182"/>
        </a:xfrm>
        <a:prstGeom prst="ellipse">
          <a:avLst/>
        </a:prstGeom>
        <a:solidFill>
          <a:srgbClr val="FF0000">
            <a:alpha val="50000"/>
          </a:srgb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kumimoji="1" lang="en-US" altLang="ja-JP" sz="2800" kern="1200" dirty="0" smtClean="0"/>
            <a:t>Head of Delegation,</a:t>
          </a:r>
        </a:p>
        <a:p>
          <a:pPr lvl="0" algn="ctr" defTabSz="1244600">
            <a:lnSpc>
              <a:spcPct val="90000"/>
            </a:lnSpc>
            <a:spcBef>
              <a:spcPct val="0"/>
            </a:spcBef>
            <a:spcAft>
              <a:spcPct val="35000"/>
            </a:spcAft>
          </a:pPr>
          <a:r>
            <a:rPr kumimoji="1" lang="en-US" altLang="ja-JP" sz="2800" kern="1200" dirty="0" smtClean="0"/>
            <a:t>Japan to </a:t>
          </a:r>
          <a:r>
            <a:rPr kumimoji="1" lang="en-US" altLang="ja-JP" sz="2800" u="sng" kern="1200" dirty="0" smtClean="0"/>
            <a:t>ISO</a:t>
          </a:r>
          <a:r>
            <a:rPr kumimoji="1" lang="en-US" altLang="ja-JP" sz="2800" kern="1200" dirty="0" smtClean="0"/>
            <a:t>/TC 211</a:t>
          </a:r>
          <a:endParaRPr kumimoji="1" lang="ja-JP" altLang="en-US" sz="2800" kern="1200" dirty="0"/>
        </a:p>
      </dsp:txBody>
      <dsp:txXfrm>
        <a:off x="4000906" y="3344677"/>
        <a:ext cx="2219509" cy="2034550"/>
      </dsp:txXfrm>
    </dsp:sp>
    <dsp:sp modelId="{06C55D81-1621-964F-BC11-C4D77D148B73}">
      <dsp:nvSpPr>
        <dsp:cNvPr id="0" name=""/>
        <dsp:cNvSpPr/>
      </dsp:nvSpPr>
      <dsp:spPr>
        <a:xfrm>
          <a:off x="199996" y="2389055"/>
          <a:ext cx="3699182" cy="3699182"/>
        </a:xfrm>
        <a:prstGeom prst="ellipse">
          <a:avLst/>
        </a:prstGeom>
        <a:solidFill>
          <a:srgbClr val="FF0000">
            <a:alpha val="50000"/>
          </a:srgb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kumimoji="1" lang="en-US" altLang="ja-JP" sz="2800" kern="1200" dirty="0" smtClean="0"/>
            <a:t>Leader, </a:t>
          </a:r>
        </a:p>
        <a:p>
          <a:pPr lvl="0" algn="ctr" defTabSz="1244600">
            <a:lnSpc>
              <a:spcPct val="90000"/>
            </a:lnSpc>
            <a:spcBef>
              <a:spcPct val="0"/>
            </a:spcBef>
            <a:spcAft>
              <a:spcPct val="35000"/>
            </a:spcAft>
          </a:pPr>
          <a:r>
            <a:rPr kumimoji="1" lang="en-US" altLang="ja-JP" sz="2800" u="sng" kern="1200" dirty="0" smtClean="0"/>
            <a:t>ICT</a:t>
          </a:r>
          <a:r>
            <a:rPr kumimoji="1" lang="en-US" altLang="ja-JP" sz="2800" kern="1200" dirty="0" smtClean="0"/>
            <a:t> Advisory Team, </a:t>
          </a:r>
          <a:r>
            <a:rPr kumimoji="1" lang="en-US" altLang="ja-JP" sz="2800" kern="1200" dirty="0" smtClean="0">
              <a:solidFill>
                <a:srgbClr val="FF0000"/>
              </a:solidFill>
            </a:rPr>
            <a:t>GSI</a:t>
          </a:r>
          <a:endParaRPr kumimoji="1" lang="ja-JP" altLang="en-US" sz="2800" kern="1200" dirty="0">
            <a:solidFill>
              <a:srgbClr val="FF0000"/>
            </a:solidFill>
          </a:endParaRPr>
        </a:p>
      </dsp:txBody>
      <dsp:txXfrm>
        <a:off x="548336" y="3344677"/>
        <a:ext cx="2219509" cy="203455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4018" name="Rectangle 2"/>
          <p:cNvSpPr>
            <a:spLocks noGrp="1" noChangeArrowheads="1"/>
          </p:cNvSpPr>
          <p:nvPr>
            <p:ph type="hdr" sz="quarter"/>
          </p:nvPr>
        </p:nvSpPr>
        <p:spPr bwMode="auto">
          <a:xfrm>
            <a:off x="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14019" name="Rectangle 3"/>
          <p:cNvSpPr>
            <a:spLocks noGrp="1" noChangeArrowheads="1"/>
          </p:cNvSpPr>
          <p:nvPr>
            <p:ph type="dt" sz="quarter" idx="1"/>
          </p:nvPr>
        </p:nvSpPr>
        <p:spPr bwMode="auto">
          <a:xfrm>
            <a:off x="385445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cs typeface="+mn-cs"/>
              </a:defRPr>
            </a:lvl1pPr>
          </a:lstStyle>
          <a:p>
            <a:pPr>
              <a:defRPr/>
            </a:pPr>
            <a:endParaRPr lang="en-US" altLang="ja-JP"/>
          </a:p>
        </p:txBody>
      </p:sp>
      <p:sp>
        <p:nvSpPr>
          <p:cNvPr id="214020" name="Rectangle 4"/>
          <p:cNvSpPr>
            <a:spLocks noGrp="1" noChangeArrowheads="1"/>
          </p:cNvSpPr>
          <p:nvPr>
            <p:ph type="ftr" sz="quarter" idx="2"/>
          </p:nvPr>
        </p:nvSpPr>
        <p:spPr bwMode="auto">
          <a:xfrm>
            <a:off x="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14021" name="Rectangle 5"/>
          <p:cNvSpPr>
            <a:spLocks noGrp="1" noChangeArrowheads="1"/>
          </p:cNvSpPr>
          <p:nvPr>
            <p:ph type="sldNum" sz="quarter" idx="3"/>
          </p:nvPr>
        </p:nvSpPr>
        <p:spPr bwMode="auto">
          <a:xfrm>
            <a:off x="385445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981E51D-E93C-6D4D-92FC-13EF47EC0B1E}" type="slidenum">
              <a:rPr lang="en-US" altLang="ja-JP"/>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8675" name="Rectangle 3"/>
          <p:cNvSpPr>
            <a:spLocks noGrp="1" noChangeArrowheads="1"/>
          </p:cNvSpPr>
          <p:nvPr>
            <p:ph type="dt" idx="1"/>
          </p:nvPr>
        </p:nvSpPr>
        <p:spPr bwMode="auto">
          <a:xfrm>
            <a:off x="385445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cs typeface="+mn-cs"/>
              </a:defRPr>
            </a:lvl1pPr>
          </a:lstStyle>
          <a:p>
            <a:pPr>
              <a:defRPr/>
            </a:pPr>
            <a:endParaRPr lang="en-US" altLang="ja-JP"/>
          </a:p>
        </p:txBody>
      </p:sp>
      <p:sp>
        <p:nvSpPr>
          <p:cNvPr id="14340" name="Rectangle 4"/>
          <p:cNvSpPr>
            <a:spLocks noGrp="1" noRot="1" noChangeAspect="1" noChangeArrowheads="1" noTextEdit="1"/>
          </p:cNvSpPr>
          <p:nvPr>
            <p:ph type="sldImg" idx="2"/>
          </p:nvPr>
        </p:nvSpPr>
        <p:spPr bwMode="auto">
          <a:xfrm>
            <a:off x="920750" y="746125"/>
            <a:ext cx="4967288" cy="3725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7" name="Rectangle 5"/>
          <p:cNvSpPr>
            <a:spLocks noGrp="1" noChangeArrowheads="1"/>
          </p:cNvSpPr>
          <p:nvPr>
            <p:ph type="body" sz="quarter" idx="3"/>
          </p:nvPr>
        </p:nvSpPr>
        <p:spPr bwMode="auto">
          <a:xfrm>
            <a:off x="681038" y="4721225"/>
            <a:ext cx="5443537" cy="44719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28678" name="Rectangle 6"/>
          <p:cNvSpPr>
            <a:spLocks noGrp="1" noChangeArrowheads="1"/>
          </p:cNvSpPr>
          <p:nvPr>
            <p:ph type="ftr" sz="quarter" idx="4"/>
          </p:nvPr>
        </p:nvSpPr>
        <p:spPr bwMode="auto">
          <a:xfrm>
            <a:off x="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8679" name="Rectangle 7"/>
          <p:cNvSpPr>
            <a:spLocks noGrp="1" noChangeArrowheads="1"/>
          </p:cNvSpPr>
          <p:nvPr>
            <p:ph type="sldNum" sz="quarter" idx="5"/>
          </p:nvPr>
        </p:nvSpPr>
        <p:spPr bwMode="auto">
          <a:xfrm>
            <a:off x="385445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9D27483-F07F-1D4F-B93D-48618665F0C1}" type="slidenum">
              <a:rPr lang="en-US" altLang="ja-JP"/>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5</a:t>
            </a:fld>
            <a:endParaRPr lang="en-US" altLang="ja-JP"/>
          </a:p>
        </p:txBody>
      </p:sp>
    </p:spTree>
    <p:extLst>
      <p:ext uri="{BB962C8B-B14F-4D97-AF65-F5344CB8AC3E}">
        <p14:creationId xmlns:p14="http://schemas.microsoft.com/office/powerpoint/2010/main" val="1993644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D27483-F07F-1D4F-B93D-48618665F0C1}" type="slidenum">
              <a:rPr lang="en-US" altLang="ja-JP" smtClean="0"/>
              <a:pPr/>
              <a:t>6</a:t>
            </a:fld>
            <a:endParaRPr lang="en-US" altLang="ja-JP"/>
          </a:p>
        </p:txBody>
      </p:sp>
    </p:spTree>
    <p:extLst>
      <p:ext uri="{BB962C8B-B14F-4D97-AF65-F5344CB8AC3E}">
        <p14:creationId xmlns:p14="http://schemas.microsoft.com/office/powerpoint/2010/main" val="1874539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D27483-F07F-1D4F-B93D-48618665F0C1}" type="slidenum">
              <a:rPr lang="en-US" altLang="ja-JP" smtClean="0"/>
              <a:pPr/>
              <a:t>14</a:t>
            </a:fld>
            <a:endParaRPr lang="en-US" altLang="ja-JP"/>
          </a:p>
        </p:txBody>
      </p:sp>
    </p:spTree>
    <p:extLst>
      <p:ext uri="{BB962C8B-B14F-4D97-AF65-F5344CB8AC3E}">
        <p14:creationId xmlns:p14="http://schemas.microsoft.com/office/powerpoint/2010/main" val="288674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D27483-F07F-1D4F-B93D-48618665F0C1}" type="slidenum">
              <a:rPr lang="en-US" altLang="ja-JP" smtClean="0"/>
              <a:pPr/>
              <a:t>15</a:t>
            </a:fld>
            <a:endParaRPr lang="en-US" altLang="ja-JP"/>
          </a:p>
        </p:txBody>
      </p:sp>
    </p:spTree>
    <p:extLst>
      <p:ext uri="{BB962C8B-B14F-4D97-AF65-F5344CB8AC3E}">
        <p14:creationId xmlns:p14="http://schemas.microsoft.com/office/powerpoint/2010/main" val="1868023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4" name="Text Box 12"/>
          <p:cNvSpPr txBox="1">
            <a:spLocks noChangeArrowheads="1"/>
          </p:cNvSpPr>
          <p:nvPr/>
        </p:nvSpPr>
        <p:spPr bwMode="auto">
          <a:xfrm>
            <a:off x="0" y="6524625"/>
            <a:ext cx="3636963" cy="274638"/>
          </a:xfrm>
          <a:prstGeom prst="rect">
            <a:avLst/>
          </a:prstGeom>
          <a:noFill/>
          <a:ln>
            <a:noFill/>
          </a:ln>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defRPr/>
            </a:pPr>
            <a:r>
              <a:rPr lang="en-US" altLang="ja-JP" sz="1200" i="1">
                <a:solidFill>
                  <a:schemeClr val="bg1"/>
                </a:solidFill>
                <a:latin typeface="Times New Roman" charset="0"/>
              </a:rPr>
              <a:t>Ministry of Land, Infrastructure, Transport and Tourism</a:t>
            </a:r>
          </a:p>
        </p:txBody>
      </p:sp>
      <p:pic>
        <p:nvPicPr>
          <p:cNvPr id="5" name="Picture 17" descr="テンプレートフッダ"/>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6551613"/>
            <a:ext cx="91440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8"/>
          <p:cNvSpPr txBox="1">
            <a:spLocks noChangeArrowheads="1"/>
          </p:cNvSpPr>
          <p:nvPr/>
        </p:nvSpPr>
        <p:spPr bwMode="auto">
          <a:xfrm>
            <a:off x="0" y="6553200"/>
            <a:ext cx="3744913" cy="274638"/>
          </a:xfrm>
          <a:prstGeom prst="rect">
            <a:avLst/>
          </a:prstGeom>
          <a:noFill/>
          <a:ln>
            <a:noFill/>
          </a:ln>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defRPr/>
            </a:pPr>
            <a:r>
              <a:rPr lang="en-US" altLang="ja-JP" sz="1200" b="1" i="1">
                <a:solidFill>
                  <a:schemeClr val="bg1"/>
                </a:solidFill>
                <a:latin typeface="Times New Roman" charset="0"/>
              </a:rPr>
              <a:t>Geospatial Information Authority of Japan</a:t>
            </a:r>
          </a:p>
        </p:txBody>
      </p:sp>
      <p:pic>
        <p:nvPicPr>
          <p:cNvPr id="7" name="Picture 19" descr="国土地理院シンボルマーク小"/>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1275" y="6237288"/>
            <a:ext cx="427038"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1619250" y="1905000"/>
            <a:ext cx="7524750" cy="1470025"/>
          </a:xfrm>
        </p:spPr>
        <p:txBody>
          <a:bodyPr/>
          <a:lstStyle>
            <a:lvl1pPr>
              <a:defRPr sz="4000">
                <a:latin typeface="+mn-lt"/>
              </a:defRPr>
            </a:lvl1pPr>
          </a:lstStyle>
          <a:p>
            <a:r>
              <a:rPr lang="ja-JP" altLang="en-US" smtClean="0"/>
              <a:t>マスター タイトルの書式設定</a:t>
            </a:r>
            <a:endParaRPr lang="ja-JP" altLang="en-US" dirty="0"/>
          </a:p>
        </p:txBody>
      </p:sp>
      <p:sp>
        <p:nvSpPr>
          <p:cNvPr id="3075" name="Rectangle 3"/>
          <p:cNvSpPr>
            <a:spLocks noGrp="1" noChangeArrowheads="1"/>
          </p:cNvSpPr>
          <p:nvPr>
            <p:ph type="subTitle" idx="1"/>
          </p:nvPr>
        </p:nvSpPr>
        <p:spPr>
          <a:xfrm>
            <a:off x="1371600" y="3886200"/>
            <a:ext cx="6400800" cy="1752600"/>
          </a:xfrm>
        </p:spPr>
        <p:txBody>
          <a:bodyPr/>
          <a:lstStyle>
            <a:lvl1pPr marL="0" indent="0" algn="ctr">
              <a:buFontTx/>
              <a:buNone/>
              <a:defRPr>
                <a:latin typeface="+mn-lt"/>
              </a:defRPr>
            </a:lvl1pPr>
          </a:lstStyle>
          <a:p>
            <a:r>
              <a:rPr lang="ja-JP" altLang="en-US" smtClean="0"/>
              <a:t>マスター サブタイトルの書式設定</a:t>
            </a:r>
            <a:endParaRPr lang="ja-JP" altLang="en-US" dirty="0"/>
          </a:p>
        </p:txBody>
      </p:sp>
      <p:sp>
        <p:nvSpPr>
          <p:cNvPr id="8" name="Rectangle 4"/>
          <p:cNvSpPr>
            <a:spLocks noGrp="1" noChangeArrowheads="1"/>
          </p:cNvSpPr>
          <p:nvPr>
            <p:ph type="dt" sz="half" idx="10"/>
          </p:nvPr>
        </p:nvSpPr>
        <p:spPr>
          <a:xfrm>
            <a:off x="468313" y="6265863"/>
            <a:ext cx="2133600" cy="476250"/>
          </a:xfrm>
        </p:spPr>
        <p:txBody>
          <a:bodyPr/>
          <a:lstStyle>
            <a:lvl1pPr>
              <a:defRPr/>
            </a:lvl1pPr>
          </a:lstStyle>
          <a:p>
            <a:pPr>
              <a:defRPr/>
            </a:pPr>
            <a:endParaRPr lang="en-US" altLang="ja-JP"/>
          </a:p>
        </p:txBody>
      </p:sp>
      <p:sp>
        <p:nvSpPr>
          <p:cNvPr id="9" name="Rectangle 5"/>
          <p:cNvSpPr>
            <a:spLocks noGrp="1" noChangeArrowheads="1"/>
          </p:cNvSpPr>
          <p:nvPr>
            <p:ph type="ftr" sz="quarter" idx="11"/>
          </p:nvPr>
        </p:nvSpPr>
        <p:spPr/>
        <p:txBody>
          <a:bodyPr/>
          <a:lstStyle>
            <a:lvl1pPr>
              <a:defRPr/>
            </a:lvl1pPr>
          </a:lstStyle>
          <a:p>
            <a:pPr>
              <a:defRPr/>
            </a:pPr>
            <a:endParaRPr lang="en-US" altLang="ja-JP"/>
          </a:p>
        </p:txBody>
      </p:sp>
      <p:sp>
        <p:nvSpPr>
          <p:cNvPr id="10" name="Rectangle 6"/>
          <p:cNvSpPr>
            <a:spLocks noGrp="1" noChangeArrowheads="1"/>
          </p:cNvSpPr>
          <p:nvPr>
            <p:ph type="sldNum" sz="quarter" idx="12"/>
          </p:nvPr>
        </p:nvSpPr>
        <p:spPr>
          <a:xfrm>
            <a:off x="6553200" y="6245225"/>
            <a:ext cx="2133600" cy="476250"/>
          </a:xfrm>
        </p:spPr>
        <p:txBody>
          <a:bodyPr/>
          <a:lstStyle>
            <a:lvl1pPr>
              <a:defRPr/>
            </a:lvl1pPr>
          </a:lstStyle>
          <a:p>
            <a:fld id="{28036796-DAD4-814F-8EA5-D076F45E2090}" type="slidenum">
              <a:rPr lang="en-US" altLang="ja-JP"/>
              <a:pPr/>
              <a:t>‹#›</a:t>
            </a:fld>
            <a:endParaRPr lang="en-US" altLang="ja-JP"/>
          </a:p>
        </p:txBody>
      </p:sp>
    </p:spTree>
    <p:extLst>
      <p:ext uri="{BB962C8B-B14F-4D97-AF65-F5344CB8AC3E}">
        <p14:creationId xmlns:p14="http://schemas.microsoft.com/office/powerpoint/2010/main" val="708715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9CADE99B-3D88-B949-9559-78D0F99B735C}" type="slidenum">
              <a:rPr lang="en-US" altLang="ja-JP"/>
              <a:pPr/>
              <a:t>‹#›</a:t>
            </a:fld>
            <a:endParaRPr lang="en-US" altLang="ja-JP"/>
          </a:p>
        </p:txBody>
      </p:sp>
    </p:spTree>
    <p:extLst>
      <p:ext uri="{BB962C8B-B14F-4D97-AF65-F5344CB8AC3E}">
        <p14:creationId xmlns:p14="http://schemas.microsoft.com/office/powerpoint/2010/main" val="532107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15100" y="0"/>
            <a:ext cx="2171700" cy="6126163"/>
          </a:xfrm>
        </p:spPr>
        <p:txBody>
          <a:bodyPr vert="eaVert"/>
          <a:lstStyle/>
          <a:p>
            <a:r>
              <a:rPr lang="ja-JP" altLang="en-US" smtClean="0"/>
              <a:t>マスター タイトルの書式設定</a:t>
            </a:r>
            <a:endParaRPr lang="ja-JP" altLang="en-US"/>
          </a:p>
        </p:txBody>
      </p:sp>
      <p:sp>
        <p:nvSpPr>
          <p:cNvPr id="3" name="縦書きテキスト プレースホルダ 2"/>
          <p:cNvSpPr>
            <a:spLocks noGrp="1"/>
          </p:cNvSpPr>
          <p:nvPr>
            <p:ph type="body" orient="vert" idx="1"/>
          </p:nvPr>
        </p:nvSpPr>
        <p:spPr>
          <a:xfrm>
            <a:off x="0" y="0"/>
            <a:ext cx="6362700" cy="6126163"/>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B293DBD1-D3CB-4C46-8915-CBD25B639FAC}" type="slidenum">
              <a:rPr lang="en-US" altLang="ja-JP"/>
              <a:pPr/>
              <a:t>‹#›</a:t>
            </a:fld>
            <a:endParaRPr lang="en-US" altLang="ja-JP"/>
          </a:p>
        </p:txBody>
      </p:sp>
    </p:spTree>
    <p:extLst>
      <p:ext uri="{BB962C8B-B14F-4D97-AF65-F5344CB8AC3E}">
        <p14:creationId xmlns:p14="http://schemas.microsoft.com/office/powerpoint/2010/main" val="100267822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FA1B772B-B34A-714C-B67A-C929857E7B49}" type="slidenum">
              <a:rPr lang="en-US" altLang="ja-JP"/>
              <a:pPr/>
              <a:t>‹#›</a:t>
            </a:fld>
            <a:endParaRPr lang="en-US" altLang="ja-JP"/>
          </a:p>
        </p:txBody>
      </p:sp>
    </p:spTree>
    <p:extLst>
      <p:ext uri="{BB962C8B-B14F-4D97-AF65-F5344CB8AC3E}">
        <p14:creationId xmlns:p14="http://schemas.microsoft.com/office/powerpoint/2010/main" val="1221887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マスター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157C2E0F-8109-EC43-B5F3-1CC942FD576D}" type="slidenum">
              <a:rPr lang="en-US" altLang="ja-JP"/>
              <a:pPr/>
              <a:t>‹#›</a:t>
            </a:fld>
            <a:endParaRPr lang="en-US" altLang="ja-JP"/>
          </a:p>
        </p:txBody>
      </p:sp>
    </p:spTree>
    <p:extLst>
      <p:ext uri="{BB962C8B-B14F-4D97-AF65-F5344CB8AC3E}">
        <p14:creationId xmlns:p14="http://schemas.microsoft.com/office/powerpoint/2010/main" val="201931929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C9F2D515-5571-484E-AA20-BC86A55FF1D9}" type="slidenum">
              <a:rPr lang="en-US" altLang="ja-JP"/>
              <a:pPr/>
              <a:t>‹#›</a:t>
            </a:fld>
            <a:endParaRPr lang="en-US" altLang="ja-JP"/>
          </a:p>
        </p:txBody>
      </p:sp>
    </p:spTree>
    <p:extLst>
      <p:ext uri="{BB962C8B-B14F-4D97-AF65-F5344CB8AC3E}">
        <p14:creationId xmlns:p14="http://schemas.microsoft.com/office/powerpoint/2010/main" val="2015317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マスター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9" name="Rectangle 6"/>
          <p:cNvSpPr>
            <a:spLocks noGrp="1" noChangeArrowheads="1"/>
          </p:cNvSpPr>
          <p:nvPr>
            <p:ph type="sldNum" sz="quarter" idx="12"/>
          </p:nvPr>
        </p:nvSpPr>
        <p:spPr>
          <a:ln/>
        </p:spPr>
        <p:txBody>
          <a:bodyPr/>
          <a:lstStyle>
            <a:lvl1pPr>
              <a:defRPr/>
            </a:lvl1pPr>
          </a:lstStyle>
          <a:p>
            <a:fld id="{5D5FCA92-803A-AB40-A284-493F2EDF378E}" type="slidenum">
              <a:rPr lang="en-US" altLang="ja-JP"/>
              <a:pPr/>
              <a:t>‹#›</a:t>
            </a:fld>
            <a:endParaRPr lang="en-US" altLang="ja-JP"/>
          </a:p>
        </p:txBody>
      </p:sp>
    </p:spTree>
    <p:extLst>
      <p:ext uri="{BB962C8B-B14F-4D97-AF65-F5344CB8AC3E}">
        <p14:creationId xmlns:p14="http://schemas.microsoft.com/office/powerpoint/2010/main" val="1329545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5" name="Rectangle 6"/>
          <p:cNvSpPr>
            <a:spLocks noGrp="1" noChangeArrowheads="1"/>
          </p:cNvSpPr>
          <p:nvPr>
            <p:ph type="sldNum" sz="quarter" idx="12"/>
          </p:nvPr>
        </p:nvSpPr>
        <p:spPr>
          <a:ln/>
        </p:spPr>
        <p:txBody>
          <a:bodyPr/>
          <a:lstStyle>
            <a:lvl1pPr>
              <a:defRPr/>
            </a:lvl1pPr>
          </a:lstStyle>
          <a:p>
            <a:fld id="{BB4902D7-EE0A-7B4E-9827-88A578A867A6}" type="slidenum">
              <a:rPr lang="en-US" altLang="ja-JP"/>
              <a:pPr/>
              <a:t>‹#›</a:t>
            </a:fld>
            <a:endParaRPr lang="en-US" altLang="ja-JP"/>
          </a:p>
        </p:txBody>
      </p:sp>
    </p:spTree>
    <p:extLst>
      <p:ext uri="{BB962C8B-B14F-4D97-AF65-F5344CB8AC3E}">
        <p14:creationId xmlns:p14="http://schemas.microsoft.com/office/powerpoint/2010/main" val="1101921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4" name="Rectangle 6"/>
          <p:cNvSpPr>
            <a:spLocks noGrp="1" noChangeArrowheads="1"/>
          </p:cNvSpPr>
          <p:nvPr>
            <p:ph type="sldNum" sz="quarter" idx="12"/>
          </p:nvPr>
        </p:nvSpPr>
        <p:spPr>
          <a:ln/>
        </p:spPr>
        <p:txBody>
          <a:bodyPr/>
          <a:lstStyle>
            <a:lvl1pPr>
              <a:defRPr/>
            </a:lvl1pPr>
          </a:lstStyle>
          <a:p>
            <a:fld id="{3A70B2C9-D1C4-7F47-A61D-0269AE79F16A}" type="slidenum">
              <a:rPr lang="en-US" altLang="ja-JP"/>
              <a:pPr/>
              <a:t>‹#›</a:t>
            </a:fld>
            <a:endParaRPr lang="en-US" altLang="ja-JP"/>
          </a:p>
        </p:txBody>
      </p:sp>
    </p:spTree>
    <p:extLst>
      <p:ext uri="{BB962C8B-B14F-4D97-AF65-F5344CB8AC3E}">
        <p14:creationId xmlns:p14="http://schemas.microsoft.com/office/powerpoint/2010/main" val="101611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37298B63-719E-0749-A658-520740C2C4D4}" type="slidenum">
              <a:rPr lang="en-US" altLang="ja-JP"/>
              <a:pPr/>
              <a:t>‹#›</a:t>
            </a:fld>
            <a:endParaRPr lang="en-US" altLang="ja-JP"/>
          </a:p>
        </p:txBody>
      </p:sp>
    </p:spTree>
    <p:extLst>
      <p:ext uri="{BB962C8B-B14F-4D97-AF65-F5344CB8AC3E}">
        <p14:creationId xmlns:p14="http://schemas.microsoft.com/office/powerpoint/2010/main" val="537384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と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smtClean="0"/>
              <a:t>プレースホルダーまでドラッグするかアイコンをクリックして図を追加</a:t>
            </a:r>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8AA8F56A-D4FC-624D-96EF-6FF8F3C552FC}" type="slidenum">
              <a:rPr lang="en-US" altLang="ja-JP"/>
              <a:pPr/>
              <a:t>‹#›</a:t>
            </a:fld>
            <a:endParaRPr lang="en-US" altLang="ja-JP"/>
          </a:p>
        </p:txBody>
      </p:sp>
    </p:spTree>
    <p:extLst>
      <p:ext uri="{BB962C8B-B14F-4D97-AF65-F5344CB8AC3E}">
        <p14:creationId xmlns:p14="http://schemas.microsoft.com/office/powerpoint/2010/main" val="1653160917"/>
      </p:ext>
    </p:extLst>
  </p:cSld>
  <p:clrMapOvr>
    <a:masterClrMapping/>
  </p:clrMapOvr>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テンプレートヘッダ"/>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ja-JP" altLang="en-US"/>
              <a:t>マスタ</a:t>
            </a:r>
            <a:r>
              <a:rPr lang="en-US" altLang="ja-JP"/>
              <a:t> </a:t>
            </a:r>
            <a:r>
              <a:rPr lang="ja-JP" altLang="en-US"/>
              <a:t>テキストの書式設定</a:t>
            </a:r>
            <a:endParaRPr lang="en-US" altLang="ja-JP"/>
          </a:p>
          <a:p>
            <a:pPr lvl="1"/>
            <a:r>
              <a:rPr lang="ja-JP" altLang="en-US"/>
              <a:t>第</a:t>
            </a:r>
            <a:r>
              <a:rPr lang="en-US" altLang="ja-JP"/>
              <a:t> 2 </a:t>
            </a:r>
            <a:r>
              <a:rPr lang="ja-JP" altLang="en-US"/>
              <a:t>レベル</a:t>
            </a:r>
            <a:endParaRPr lang="en-US" altLang="ja-JP"/>
          </a:p>
          <a:p>
            <a:pPr lvl="2"/>
            <a:r>
              <a:rPr lang="ja-JP" altLang="en-US"/>
              <a:t>第</a:t>
            </a:r>
            <a:r>
              <a:rPr lang="en-US" altLang="ja-JP"/>
              <a:t> 3 </a:t>
            </a:r>
            <a:r>
              <a:rPr lang="ja-JP" altLang="en-US"/>
              <a:t>レベル</a:t>
            </a:r>
            <a:endParaRPr lang="en-US" altLang="ja-JP"/>
          </a:p>
          <a:p>
            <a:pPr lvl="3"/>
            <a:r>
              <a:rPr lang="ja-JP" altLang="en-US"/>
              <a:t>第</a:t>
            </a:r>
            <a:r>
              <a:rPr lang="en-US" altLang="ja-JP"/>
              <a:t> 4 </a:t>
            </a:r>
            <a:r>
              <a:rPr lang="ja-JP" altLang="en-US"/>
              <a:t>レベル</a:t>
            </a:r>
            <a:endParaRPr lang="en-US" altLang="ja-JP"/>
          </a:p>
          <a:p>
            <a:pPr lvl="4"/>
            <a:r>
              <a:rPr lang="ja-JP" altLang="en-US"/>
              <a:t>第</a:t>
            </a:r>
            <a:r>
              <a:rPr lang="en-US" altLang="ja-JP"/>
              <a:t> 5 </a:t>
            </a:r>
            <a:r>
              <a:rPr lang="ja-JP" altLang="en-US"/>
              <a:t>レベル</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charset="-128"/>
                <a:cs typeface="+mn-cs"/>
              </a:defRPr>
            </a:lvl1pPr>
          </a:lstStyle>
          <a:p>
            <a:pPr>
              <a:defRPr/>
            </a:pPr>
            <a:endParaRPr lang="en-US" altLang="ja-JP"/>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charset="-128"/>
                <a:cs typeface="+mn-cs"/>
              </a:defRPr>
            </a:lvl1pPr>
          </a:lstStyle>
          <a:p>
            <a:pPr>
              <a:defRPr/>
            </a:pPr>
            <a:endParaRPr lang="en-US" altLang="ja-JP"/>
          </a:p>
        </p:txBody>
      </p:sp>
      <p:sp>
        <p:nvSpPr>
          <p:cNvPr id="1030" name="Rectangle 6"/>
          <p:cNvSpPr>
            <a:spLocks noGrp="1" noChangeArrowheads="1"/>
          </p:cNvSpPr>
          <p:nvPr>
            <p:ph type="sldNum" sz="quarter" idx="4"/>
          </p:nvPr>
        </p:nvSpPr>
        <p:spPr bwMode="auto">
          <a:xfrm>
            <a:off x="6542088" y="-26988"/>
            <a:ext cx="2133600" cy="4762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vl1pPr>
          </a:lstStyle>
          <a:p>
            <a:fld id="{A79D3D67-A5B1-F141-8262-88460BE49C1C}" type="slidenum">
              <a:rPr lang="en-US" altLang="ja-JP"/>
              <a:pPr/>
              <a:t>‹#›</a:t>
            </a:fld>
            <a:endParaRPr lang="en-US" altLang="ja-JP"/>
          </a:p>
        </p:txBody>
      </p:sp>
      <p:sp>
        <p:nvSpPr>
          <p:cNvPr id="1031" name="Rectangle 2"/>
          <p:cNvSpPr>
            <a:spLocks noGrp="1" noChangeArrowheads="1"/>
          </p:cNvSpPr>
          <p:nvPr>
            <p:ph type="title"/>
          </p:nvPr>
        </p:nvSpPr>
        <p:spPr bwMode="auto">
          <a:xfrm>
            <a:off x="0" y="0"/>
            <a:ext cx="70199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ja-JP" altLang="en-US"/>
              <a:t>マスタ</a:t>
            </a:r>
            <a:r>
              <a:rPr lang="en-US" altLang="ja-JP"/>
              <a:t> </a:t>
            </a:r>
            <a:r>
              <a:rPr lang="ja-JP" altLang="en-US"/>
              <a:t>タイトルの書式設定</a:t>
            </a:r>
          </a:p>
        </p:txBody>
      </p:sp>
      <p:pic>
        <p:nvPicPr>
          <p:cNvPr id="1032" name="Picture 9" descr="国土地理院シンボルマーク小"/>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48713" y="44450"/>
            <a:ext cx="360362"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12"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ftr="0" dt="0"/>
  <p:txStyles>
    <p:titleStyle>
      <a:lvl1pPr algn="l" rtl="0" eaLnBrk="1" fontAlgn="base" hangingPunct="1">
        <a:spcBef>
          <a:spcPct val="0"/>
        </a:spcBef>
        <a:spcAft>
          <a:spcPct val="0"/>
        </a:spcAft>
        <a:defRPr kumimoji="1" sz="2800">
          <a:solidFill>
            <a:srgbClr val="4087C8"/>
          </a:solidFill>
          <a:latin typeface="+mn-lt"/>
          <a:ea typeface="+mj-ea"/>
          <a:cs typeface="+mj-cs"/>
        </a:defRPr>
      </a:lvl1pPr>
      <a:lvl2pPr algn="l" rtl="0" eaLnBrk="1" fontAlgn="base" hangingPunct="1">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5pPr>
      <a:lvl6pPr marL="4572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6pPr>
      <a:lvl7pPr marL="9144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7pPr>
      <a:lvl8pPr marL="13716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8pPr>
      <a:lvl9pPr marL="18288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9pPr>
    </p:titleStyle>
    <p:body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hfu/foss4g2016tokyo" TargetMode="Externa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https://www.mapbox.com/mapbox-gl-js/api/" TargetMode="External"/><Relationship Id="rId4" Type="http://schemas.openxmlformats.org/officeDocument/2006/relationships/hyperlink" Target="https://github.com/mapbox/mapbox-gl-js" TargetMode="External"/><Relationship Id="rId5" Type="http://schemas.openxmlformats.org/officeDocument/2006/relationships/hyperlink" Target="http://www.gsi.go.jp/kankyochiri/gm_jpn.html" TargetMode="External"/><Relationship Id="rId6" Type="http://schemas.openxmlformats.org/officeDocument/2006/relationships/hyperlink" Target="https://github.com/globalmaps-vt/gmjp22vt" TargetMode="External"/><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hyperlink" Target="https://github.com/globalmaps-vt/demo/blob/master/mapboxgl/jp22.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4.tiff"/><Relationship Id="rId5" Type="http://schemas.openxmlformats.org/officeDocument/2006/relationships/image" Target="../media/image15.tiff"/><Relationship Id="rId6" Type="http://schemas.openxmlformats.org/officeDocument/2006/relationships/image" Target="../media/image16.tiff"/><Relationship Id="rId7" Type="http://schemas.openxmlformats.org/officeDocument/2006/relationships/image" Target="../media/image17.tiff"/><Relationship Id="rId8" Type="http://schemas.openxmlformats.org/officeDocument/2006/relationships/image" Target="../media/image18.tiff"/><Relationship Id="rId1" Type="http://schemas.openxmlformats.org/officeDocument/2006/relationships/slideLayout" Target="../slideLayouts/slideLayout7.xml"/><Relationship Id="rId2" Type="http://schemas.openxmlformats.org/officeDocument/2006/relationships/image" Target="../media/image1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27384"/>
            <a:ext cx="9144001" cy="6597352"/>
          </a:xfrm>
          <a:prstGeom prst="rect">
            <a:avLst/>
          </a:prstGeom>
        </p:spPr>
      </p:pic>
      <p:sp>
        <p:nvSpPr>
          <p:cNvPr id="15361" name="タイトル 1"/>
          <p:cNvSpPr>
            <a:spLocks noGrp="1"/>
          </p:cNvSpPr>
          <p:nvPr>
            <p:ph type="ctrTitle"/>
          </p:nvPr>
        </p:nvSpPr>
        <p:spPr>
          <a:xfrm>
            <a:off x="-1" y="2607047"/>
            <a:ext cx="9144001" cy="1731615"/>
          </a:xfrm>
          <a:solidFill>
            <a:schemeClr val="tx1">
              <a:alpha val="12000"/>
            </a:schemeClr>
          </a:solidFill>
        </p:spPr>
        <p:txBody>
          <a:bodyPr/>
          <a:lstStyle/>
          <a:p>
            <a:pPr eaLnBrk="1" hangingPunct="1"/>
            <a:r>
              <a:rPr lang="ja-JP" altLang="en-US" sz="5400" dirty="0" smtClean="0">
                <a:solidFill>
                  <a:schemeClr val="bg1"/>
                </a:solidFill>
              </a:rPr>
              <a:t>バイナリベクトルタイルを操ろう</a:t>
            </a:r>
            <a:r>
              <a:rPr lang="en-US" altLang="ja-JP" sz="5400" dirty="0" smtClean="0">
                <a:solidFill>
                  <a:schemeClr val="bg1"/>
                </a:solidFill>
              </a:rPr>
              <a:t/>
            </a:r>
            <a:br>
              <a:rPr lang="en-US" altLang="ja-JP" sz="5400" dirty="0" smtClean="0">
                <a:solidFill>
                  <a:schemeClr val="bg1"/>
                </a:solidFill>
              </a:rPr>
            </a:br>
            <a:r>
              <a:rPr lang="en-US" altLang="ja-JP" sz="5400" dirty="0" smtClean="0">
                <a:solidFill>
                  <a:schemeClr val="bg1"/>
                </a:solidFill>
              </a:rPr>
              <a:t>Drive binary vector tiles</a:t>
            </a:r>
            <a:endParaRPr lang="ja-JP" altLang="en-US" sz="5400" dirty="0">
              <a:solidFill>
                <a:schemeClr val="bg1"/>
              </a:solidFill>
            </a:endParaRPr>
          </a:p>
        </p:txBody>
      </p:sp>
      <p:sp>
        <p:nvSpPr>
          <p:cNvPr id="15362" name="サブタイトル 2"/>
          <p:cNvSpPr>
            <a:spLocks noGrp="1"/>
          </p:cNvSpPr>
          <p:nvPr>
            <p:ph type="subTitle" idx="1"/>
          </p:nvPr>
        </p:nvSpPr>
        <p:spPr>
          <a:xfrm>
            <a:off x="1371600" y="4869160"/>
            <a:ext cx="6400800" cy="1170310"/>
          </a:xfrm>
        </p:spPr>
        <p:txBody>
          <a:bodyPr/>
          <a:lstStyle/>
          <a:p>
            <a:pPr eaLnBrk="1" hangingPunct="1"/>
            <a:r>
              <a:rPr lang="en-US" altLang="ja-JP" dirty="0" err="1" smtClean="0">
                <a:solidFill>
                  <a:schemeClr val="bg1"/>
                </a:solidFill>
              </a:rPr>
              <a:t>Hidenori</a:t>
            </a:r>
            <a:r>
              <a:rPr lang="en-US" altLang="ja-JP" dirty="0">
                <a:solidFill>
                  <a:schemeClr val="bg1"/>
                </a:solidFill>
              </a:rPr>
              <a:t> </a:t>
            </a:r>
            <a:r>
              <a:rPr lang="en-US" altLang="ja-JP" dirty="0" smtClean="0">
                <a:solidFill>
                  <a:schemeClr val="bg1"/>
                </a:solidFill>
              </a:rPr>
              <a:t>FUJIMURA</a:t>
            </a:r>
          </a:p>
          <a:p>
            <a:pPr eaLnBrk="1" hangingPunct="1"/>
            <a:r>
              <a:rPr lang="en-US" altLang="ja-JP" dirty="0" smtClean="0">
                <a:solidFill>
                  <a:schemeClr val="bg1"/>
                </a:solidFill>
              </a:rPr>
              <a:t>GSI International</a:t>
            </a:r>
            <a:endParaRPr lang="ja-JP" altLang="en-US" dirty="0">
              <a:solidFill>
                <a:schemeClr val="bg1"/>
              </a:solidFill>
            </a:endParaRPr>
          </a:p>
        </p:txBody>
      </p:sp>
      <p:sp>
        <p:nvSpPr>
          <p:cNvPr id="15363" name="スライド番号プレースホルダ 3"/>
          <p:cNvSpPr>
            <a:spLocks noGrp="1"/>
          </p:cNvSpPr>
          <p:nvPr>
            <p:ph type="sldNum" sz="quarter" idx="12"/>
          </p:nvPr>
        </p:nvSpPr>
        <p:spPr>
          <a:xfrm>
            <a:off x="6920607" y="4769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ＭＳ Ｐゴシック" charset="-128"/>
              </a:defRPr>
            </a:lvl1pPr>
            <a:lvl2pPr marL="742950" indent="-285750">
              <a:defRPr kumimoji="1" sz="2400">
                <a:solidFill>
                  <a:schemeClr val="tx1"/>
                </a:solidFill>
                <a:latin typeface="Arial" charset="0"/>
                <a:ea typeface="ＭＳ Ｐゴシック" charset="-128"/>
              </a:defRPr>
            </a:lvl2pPr>
            <a:lvl3pPr marL="1143000" indent="-228600">
              <a:defRPr kumimoji="1" sz="2400">
                <a:solidFill>
                  <a:schemeClr val="tx1"/>
                </a:solidFill>
                <a:latin typeface="Arial" charset="0"/>
                <a:ea typeface="ＭＳ Ｐゴシック" charset="-128"/>
              </a:defRPr>
            </a:lvl3pPr>
            <a:lvl4pPr marL="1600200" indent="-228600">
              <a:defRPr kumimoji="1" sz="2400">
                <a:solidFill>
                  <a:schemeClr val="tx1"/>
                </a:solidFill>
                <a:latin typeface="Arial" charset="0"/>
                <a:ea typeface="ＭＳ Ｐゴシック" charset="-128"/>
              </a:defRPr>
            </a:lvl4pPr>
            <a:lvl5pPr marL="2057400" indent="-228600">
              <a:defRPr kumimoji="1" sz="2400">
                <a:solidFill>
                  <a:schemeClr val="tx1"/>
                </a:solidFill>
                <a:latin typeface="Arial" charset="0"/>
                <a:ea typeface="ＭＳ Ｐゴシック" charset="-128"/>
              </a:defRPr>
            </a:lvl5pPr>
            <a:lvl6pPr marL="2514600" indent="-228600" fontAlgn="base">
              <a:spcBef>
                <a:spcPct val="0"/>
              </a:spcBef>
              <a:spcAft>
                <a:spcPct val="0"/>
              </a:spcAft>
              <a:defRPr kumimoji="1" sz="2400">
                <a:solidFill>
                  <a:schemeClr val="tx1"/>
                </a:solidFill>
                <a:latin typeface="Arial" charset="0"/>
                <a:ea typeface="ＭＳ Ｐゴシック" charset="-128"/>
              </a:defRPr>
            </a:lvl6pPr>
            <a:lvl7pPr marL="2971800" indent="-228600" fontAlgn="base">
              <a:spcBef>
                <a:spcPct val="0"/>
              </a:spcBef>
              <a:spcAft>
                <a:spcPct val="0"/>
              </a:spcAft>
              <a:defRPr kumimoji="1" sz="2400">
                <a:solidFill>
                  <a:schemeClr val="tx1"/>
                </a:solidFill>
                <a:latin typeface="Arial" charset="0"/>
                <a:ea typeface="ＭＳ Ｐゴシック" charset="-128"/>
              </a:defRPr>
            </a:lvl7pPr>
            <a:lvl8pPr marL="3429000" indent="-228600" fontAlgn="base">
              <a:spcBef>
                <a:spcPct val="0"/>
              </a:spcBef>
              <a:spcAft>
                <a:spcPct val="0"/>
              </a:spcAft>
              <a:defRPr kumimoji="1" sz="2400">
                <a:solidFill>
                  <a:schemeClr val="tx1"/>
                </a:solidFill>
                <a:latin typeface="Arial" charset="0"/>
                <a:ea typeface="ＭＳ Ｐゴシック" charset="-128"/>
              </a:defRPr>
            </a:lvl8pPr>
            <a:lvl9pPr marL="3886200" indent="-228600" fontAlgn="base">
              <a:spcBef>
                <a:spcPct val="0"/>
              </a:spcBef>
              <a:spcAft>
                <a:spcPct val="0"/>
              </a:spcAft>
              <a:defRPr kumimoji="1" sz="2400">
                <a:solidFill>
                  <a:schemeClr val="tx1"/>
                </a:solidFill>
                <a:latin typeface="Arial" charset="0"/>
                <a:ea typeface="ＭＳ Ｐゴシック" charset="-128"/>
              </a:defRPr>
            </a:lvl9pPr>
          </a:lstStyle>
          <a:p>
            <a:fld id="{67FF1C35-C3E7-1E42-9C63-8548EF71E787}" type="slidenum">
              <a:rPr lang="en-US" altLang="ja-JP" sz="1800">
                <a:solidFill>
                  <a:schemeClr val="bg1"/>
                </a:solidFill>
              </a:rPr>
              <a:pPr/>
              <a:t>1</a:t>
            </a:fld>
            <a:endParaRPr lang="en-US" altLang="ja-JP" sz="1800" dirty="0">
              <a:solidFill>
                <a:schemeClr val="bg1"/>
              </a:solidFill>
            </a:endParaRPr>
          </a:p>
        </p:txBody>
      </p:sp>
      <p:sp>
        <p:nvSpPr>
          <p:cNvPr id="2" name="正方形/長方形 1"/>
          <p:cNvSpPr/>
          <p:nvPr/>
        </p:nvSpPr>
        <p:spPr>
          <a:xfrm>
            <a:off x="5220146" y="115888"/>
            <a:ext cx="3816350" cy="1557337"/>
          </a:xfrm>
          <a:prstGeom prst="rect">
            <a:avLst/>
          </a:prstGeom>
          <a:solidFill>
            <a:schemeClr val="tx1">
              <a:alpha val="2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ja-JP" dirty="0" smtClean="0"/>
              <a:t>2016-11-04 14:00/17:00</a:t>
            </a:r>
          </a:p>
          <a:p>
            <a:pPr algn="ctr">
              <a:defRPr/>
            </a:pPr>
            <a:r>
              <a:rPr lang="en-US" altLang="ja-JP" dirty="0" smtClean="0"/>
              <a:t>FOSS4G 2016 TOKYO</a:t>
            </a:r>
          </a:p>
          <a:p>
            <a:pPr algn="ctr">
              <a:defRPr/>
            </a:pPr>
            <a:r>
              <a:rPr lang="ja-JP" altLang="en-US" dirty="0" smtClean="0"/>
              <a:t>ハンズオンセッション</a:t>
            </a:r>
            <a:endParaRPr lang="en-US" altLang="ja-JP" dirty="0" smtClean="0"/>
          </a:p>
          <a:p>
            <a:pPr algn="ctr">
              <a:defRPr/>
            </a:pPr>
            <a:r>
              <a:rPr lang="en-US" altLang="ja-JP" dirty="0" smtClean="0"/>
              <a:t>@</a:t>
            </a:r>
            <a:r>
              <a:rPr lang="ja-JP" altLang="en-US" dirty="0" smtClean="0"/>
              <a:t>東京大学駒場リサーチキャンパス</a:t>
            </a:r>
            <a:endParaRPr lang="en-US" altLang="ja-JP" dirty="0" smtClean="0"/>
          </a:p>
          <a:p>
            <a:pPr algn="ctr">
              <a:defRPr/>
            </a:pPr>
            <a:r>
              <a:rPr lang="en-US" altLang="ja-JP" dirty="0" smtClean="0"/>
              <a:t>An</a:t>
            </a:r>
            <a:r>
              <a:rPr lang="ja-JP" altLang="en-US" dirty="0" smtClean="0"/>
              <a:t>棟</a:t>
            </a:r>
            <a:r>
              <a:rPr lang="en-US" altLang="ja-JP" dirty="0" smtClean="0"/>
              <a:t>2F</a:t>
            </a:r>
          </a:p>
        </p:txBody>
      </p:sp>
      <p:sp>
        <p:nvSpPr>
          <p:cNvPr id="7" name="テキスト ボックス 6"/>
          <p:cNvSpPr txBox="1"/>
          <p:nvPr/>
        </p:nvSpPr>
        <p:spPr>
          <a:xfrm>
            <a:off x="13501" y="6295997"/>
            <a:ext cx="4221027" cy="253916"/>
          </a:xfrm>
          <a:prstGeom prst="rect">
            <a:avLst/>
          </a:prstGeom>
          <a:noFill/>
        </p:spPr>
        <p:txBody>
          <a:bodyPr wrap="none" rtlCol="0">
            <a:spAutoFit/>
          </a:bodyPr>
          <a:lstStyle/>
          <a:p>
            <a:r>
              <a:rPr lang="en-US" altLang="ja-JP" sz="1050" dirty="0">
                <a:solidFill>
                  <a:schemeClr val="bg1"/>
                </a:solidFill>
              </a:rPr>
              <a:t>Photo by </a:t>
            </a:r>
            <a:r>
              <a:rPr lang="en-US" altLang="ja-JP" sz="1050" dirty="0" err="1">
                <a:solidFill>
                  <a:schemeClr val="bg1"/>
                </a:solidFill>
              </a:rPr>
              <a:t>Junkichi</a:t>
            </a:r>
            <a:r>
              <a:rPr lang="en-US" altLang="ja-JP" sz="1050" dirty="0">
                <a:solidFill>
                  <a:schemeClr val="bg1"/>
                </a:solidFill>
              </a:rPr>
              <a:t> </a:t>
            </a:r>
            <a:r>
              <a:rPr lang="en-US" altLang="ja-JP" sz="1050" dirty="0" err="1" smtClean="0">
                <a:solidFill>
                  <a:schemeClr val="bg1"/>
                </a:solidFill>
              </a:rPr>
              <a:t>Egashira</a:t>
            </a:r>
            <a:r>
              <a:rPr lang="en-US" altLang="ja-JP" sz="1050" dirty="0" smtClean="0">
                <a:solidFill>
                  <a:schemeClr val="bg1"/>
                </a:solidFill>
              </a:rPr>
              <a:t>, </a:t>
            </a:r>
            <a:r>
              <a:rPr lang="en-US" altLang="ja-JP" sz="1050" dirty="0" err="1" smtClean="0">
                <a:solidFill>
                  <a:schemeClr val="bg1"/>
                </a:solidFill>
              </a:rPr>
              <a:t>llicensed</a:t>
            </a:r>
            <a:r>
              <a:rPr lang="en-US" altLang="ja-JP" sz="1050" dirty="0" smtClean="0">
                <a:solidFill>
                  <a:schemeClr val="bg1"/>
                </a:solidFill>
              </a:rPr>
              <a:t> </a:t>
            </a:r>
            <a:r>
              <a:rPr lang="en-US" altLang="ja-JP" sz="1050" dirty="0">
                <a:solidFill>
                  <a:schemeClr val="bg1"/>
                </a:solidFill>
              </a:rPr>
              <a:t>under CC BY 4.0 International</a:t>
            </a:r>
            <a:endParaRPr kumimoji="1" lang="ja-JP" altLang="en-US" sz="1050"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地理院の背景施策</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10</a:t>
            </a:fld>
            <a:endParaRPr lang="en-US" altLang="ja-JP"/>
          </a:p>
        </p:txBody>
      </p:sp>
      <p:sp>
        <p:nvSpPr>
          <p:cNvPr id="5" name="正方形/長方形 4"/>
          <p:cNvSpPr/>
          <p:nvPr/>
        </p:nvSpPr>
        <p:spPr>
          <a:xfrm>
            <a:off x="179512" y="6381328"/>
            <a:ext cx="8784976" cy="369332"/>
          </a:xfrm>
          <a:prstGeom prst="rect">
            <a:avLst/>
          </a:prstGeom>
        </p:spPr>
        <p:txBody>
          <a:bodyPr wrap="square">
            <a:spAutoFit/>
          </a:bodyPr>
          <a:lstStyle/>
          <a:p>
            <a:r>
              <a:rPr lang="ja-JP" altLang="en-US" smtClean="0"/>
              <a:t>http://ccpn.gsi.go.jp/meeting_partners/data/20151128/CCPN4_johoteikyo.pdf</a:t>
            </a:r>
            <a:endParaRPr lang="ja-JP" altLang="en-US"/>
          </a:p>
        </p:txBody>
      </p:sp>
      <p:pic>
        <p:nvPicPr>
          <p:cNvPr id="6" name="図 5"/>
          <p:cNvPicPr>
            <a:picLocks noChangeAspect="1"/>
          </p:cNvPicPr>
          <p:nvPr/>
        </p:nvPicPr>
        <p:blipFill>
          <a:blip r:embed="rId2"/>
          <a:stretch>
            <a:fillRect/>
          </a:stretch>
        </p:blipFill>
        <p:spPr>
          <a:xfrm>
            <a:off x="234156" y="652956"/>
            <a:ext cx="8675688" cy="5551666"/>
          </a:xfrm>
          <a:prstGeom prst="rect">
            <a:avLst/>
          </a:prstGeom>
          <a:ln>
            <a:solidFill>
              <a:schemeClr val="tx1"/>
            </a:solidFill>
          </a:ln>
        </p:spPr>
      </p:pic>
      <p:sp>
        <p:nvSpPr>
          <p:cNvPr id="7" name="正方形/長方形 6"/>
          <p:cNvSpPr/>
          <p:nvPr/>
        </p:nvSpPr>
        <p:spPr>
          <a:xfrm>
            <a:off x="234156" y="1589482"/>
            <a:ext cx="8675688" cy="2199558"/>
          </a:xfrm>
          <a:prstGeom prst="rect">
            <a:avLst/>
          </a:prstGeom>
          <a:solidFill>
            <a:schemeClr val="tx1">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円/楕円 3"/>
          <p:cNvSpPr/>
          <p:nvPr/>
        </p:nvSpPr>
        <p:spPr>
          <a:xfrm>
            <a:off x="234156" y="4869160"/>
            <a:ext cx="2465636" cy="504056"/>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808533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ベクトルタイルの技術的メリット</a:t>
            </a:r>
            <a:endParaRPr kumimoji="1" lang="ja-JP" altLang="en-US" dirty="0"/>
          </a:p>
        </p:txBody>
      </p:sp>
      <p:sp>
        <p:nvSpPr>
          <p:cNvPr id="3" name="コンテンツ プレースホルダー 2"/>
          <p:cNvSpPr>
            <a:spLocks noGrp="1"/>
          </p:cNvSpPr>
          <p:nvPr>
            <p:ph idx="1"/>
          </p:nvPr>
        </p:nvSpPr>
        <p:spPr>
          <a:xfrm>
            <a:off x="457200" y="908720"/>
            <a:ext cx="8229600" cy="4968552"/>
          </a:xfrm>
        </p:spPr>
        <p:txBody>
          <a:bodyPr/>
          <a:lstStyle/>
          <a:p>
            <a:pPr>
              <a:buFont typeface="Wingdings" charset="2"/>
              <a:buChar char="p"/>
            </a:pPr>
            <a:r>
              <a:rPr kumimoji="1" lang="en-US" altLang="ja-JP" dirty="0" smtClean="0">
                <a:latin typeface="MS PMincho" charset="-128"/>
                <a:ea typeface="MS PMincho" charset="-128"/>
                <a:cs typeface="MS PMincho" charset="-128"/>
              </a:rPr>
              <a:t> </a:t>
            </a:r>
            <a:r>
              <a:rPr kumimoji="1" lang="ja-JP" altLang="en-US" dirty="0" smtClean="0">
                <a:latin typeface="MS PMincho" charset="-128"/>
                <a:ea typeface="MS PMincho" charset="-128"/>
                <a:cs typeface="MS PMincho" charset="-128"/>
              </a:rPr>
              <a:t>開発者側・利用者側で表現が調整できるようになるので、少ない種類のデータで多くの　目的に対応できる</a:t>
            </a:r>
            <a:endParaRPr kumimoji="1" lang="en-US" altLang="ja-JP" dirty="0" smtClean="0">
              <a:latin typeface="MS PMincho" charset="-128"/>
              <a:ea typeface="MS PMincho" charset="-128"/>
              <a:cs typeface="MS PMincho" charset="-128"/>
            </a:endParaRPr>
          </a:p>
          <a:p>
            <a:pPr>
              <a:buFont typeface="Wingdings" charset="2"/>
              <a:buChar char="p"/>
            </a:pPr>
            <a:r>
              <a:rPr lang="en-US" altLang="ja-JP" dirty="0">
                <a:latin typeface="MS PMincho" charset="-128"/>
                <a:ea typeface="MS PMincho" charset="-128"/>
                <a:cs typeface="MS PMincho" charset="-128"/>
              </a:rPr>
              <a:t> </a:t>
            </a:r>
            <a:r>
              <a:rPr lang="ja-JP" altLang="en-US" dirty="0" smtClean="0">
                <a:latin typeface="MS PMincho" charset="-128"/>
                <a:ea typeface="MS PMincho" charset="-128"/>
                <a:cs typeface="MS PMincho" charset="-128"/>
              </a:rPr>
              <a:t>（特に大縮尺で）配信すべきデータ量を大幅に絞ることができる</a:t>
            </a:r>
            <a:endParaRPr lang="en-US" altLang="ja-JP" dirty="0" smtClean="0">
              <a:latin typeface="MS PMincho" charset="-128"/>
              <a:ea typeface="MS PMincho" charset="-128"/>
              <a:cs typeface="MS PMincho" charset="-128"/>
            </a:endParaRPr>
          </a:p>
          <a:p>
            <a:pPr lvl="1">
              <a:buFont typeface="Wingdings" charset="2"/>
              <a:buChar char="p"/>
            </a:pPr>
            <a:r>
              <a:rPr kumimoji="1" lang="en-US" altLang="ja-JP" dirty="0">
                <a:latin typeface="MS PMincho" charset="-128"/>
                <a:ea typeface="MS PMincho" charset="-128"/>
                <a:cs typeface="MS PMincho" charset="-128"/>
              </a:rPr>
              <a:t> </a:t>
            </a:r>
            <a:r>
              <a:rPr kumimoji="1" lang="ja-JP" altLang="en-US" dirty="0" smtClean="0">
                <a:latin typeface="MS PMincho" charset="-128"/>
                <a:ea typeface="MS PMincho" charset="-128"/>
                <a:cs typeface="MS PMincho" charset="-128"/>
              </a:rPr>
              <a:t>「オーバーズーミング」</a:t>
            </a:r>
            <a:endParaRPr kumimoji="1" lang="en-US" altLang="ja-JP" dirty="0" smtClean="0">
              <a:latin typeface="MS PMincho" charset="-128"/>
              <a:ea typeface="MS PMincho" charset="-128"/>
              <a:cs typeface="MS PMincho" charset="-128"/>
            </a:endParaRPr>
          </a:p>
          <a:p>
            <a:pPr>
              <a:buFont typeface="Wingdings" charset="2"/>
              <a:buChar char="p"/>
            </a:pPr>
            <a:r>
              <a:rPr lang="en-US" altLang="ja-JP" dirty="0">
                <a:latin typeface="MS PMincho" charset="-128"/>
                <a:ea typeface="MS PMincho" charset="-128"/>
                <a:cs typeface="MS PMincho" charset="-128"/>
              </a:rPr>
              <a:t> </a:t>
            </a:r>
            <a:r>
              <a:rPr lang="ja-JP" altLang="en-US" dirty="0" smtClean="0">
                <a:latin typeface="MS PMincho" charset="-128"/>
                <a:ea typeface="MS PMincho" charset="-128"/>
                <a:cs typeface="MS PMincho" charset="-128"/>
              </a:rPr>
              <a:t>属性を用いるなどして、外部のデータとリンクできる</a:t>
            </a:r>
            <a:endParaRPr lang="en-US" altLang="ja-JP" dirty="0" smtClean="0">
              <a:latin typeface="MS PMincho" charset="-128"/>
              <a:ea typeface="MS PMincho" charset="-128"/>
              <a:cs typeface="MS PMincho" charset="-128"/>
            </a:endParaRPr>
          </a:p>
          <a:p>
            <a:pPr>
              <a:buFont typeface="Wingdings" charset="2"/>
              <a:buChar char="p"/>
            </a:pPr>
            <a:r>
              <a:rPr kumimoji="1" lang="en-US" altLang="ja-JP" dirty="0">
                <a:latin typeface="MS PMincho" charset="-128"/>
                <a:ea typeface="MS PMincho" charset="-128"/>
                <a:cs typeface="MS PMincho" charset="-128"/>
              </a:rPr>
              <a:t> </a:t>
            </a:r>
            <a:r>
              <a:rPr kumimoji="1" lang="ja-JP" altLang="en-US" dirty="0" smtClean="0">
                <a:latin typeface="MS PMincho" charset="-128"/>
                <a:ea typeface="MS PMincho" charset="-128"/>
                <a:cs typeface="MS PMincho" charset="-128"/>
              </a:rPr>
              <a:t>他のデータと混合して使うことが容易になる</a:t>
            </a:r>
            <a:endParaRPr kumimoji="1" lang="en-US" altLang="ja-JP" dirty="0" smtClean="0">
              <a:latin typeface="MS PMincho" charset="-128"/>
              <a:ea typeface="MS PMincho" charset="-128"/>
              <a:cs typeface="MS PMincho" charset="-128"/>
            </a:endParaRPr>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11</a:t>
            </a:fld>
            <a:endParaRPr lang="en-US" altLang="ja-JP"/>
          </a:p>
        </p:txBody>
      </p:sp>
      <p:sp>
        <p:nvSpPr>
          <p:cNvPr id="5" name="テキスト ボックス 4"/>
          <p:cNvSpPr txBox="1"/>
          <p:nvPr/>
        </p:nvSpPr>
        <p:spPr>
          <a:xfrm>
            <a:off x="4932040" y="6237312"/>
            <a:ext cx="4041491" cy="369332"/>
          </a:xfrm>
          <a:prstGeom prst="rect">
            <a:avLst/>
          </a:prstGeom>
          <a:noFill/>
        </p:spPr>
        <p:txBody>
          <a:bodyPr wrap="none" rtlCol="0">
            <a:spAutoFit/>
          </a:bodyPr>
          <a:lstStyle/>
          <a:p>
            <a:r>
              <a:rPr kumimoji="1" lang="ja-JP" altLang="en-US" dirty="0" smtClean="0"/>
              <a:t>これに、</a:t>
            </a:r>
            <a:r>
              <a:rPr kumimoji="1" lang="ja-JP" altLang="en-US" smtClean="0"/>
              <a:t>タイルの技術的メリットが加わる</a:t>
            </a:r>
            <a:endParaRPr kumimoji="1" lang="ja-JP" altLang="en-US" dirty="0"/>
          </a:p>
        </p:txBody>
      </p:sp>
    </p:spTree>
    <p:extLst>
      <p:ext uri="{BB962C8B-B14F-4D97-AF65-F5344CB8AC3E}">
        <p14:creationId xmlns:p14="http://schemas.microsoft.com/office/powerpoint/2010/main" val="1816633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タイルの技術的メリット</a:t>
            </a:r>
            <a:endParaRPr kumimoji="1" lang="ja-JP" altLang="en-US" dirty="0"/>
          </a:p>
        </p:txBody>
      </p:sp>
      <p:sp>
        <p:nvSpPr>
          <p:cNvPr id="3" name="コンテンツ プレースホルダー 2"/>
          <p:cNvSpPr>
            <a:spLocks noGrp="1"/>
          </p:cNvSpPr>
          <p:nvPr>
            <p:ph idx="1"/>
          </p:nvPr>
        </p:nvSpPr>
        <p:spPr>
          <a:xfrm>
            <a:off x="457200" y="1019869"/>
            <a:ext cx="8229600" cy="5217443"/>
          </a:xfrm>
        </p:spPr>
        <p:txBody>
          <a:bodyPr/>
          <a:lstStyle/>
          <a:p>
            <a:pPr>
              <a:buFont typeface="Wingdings" charset="2"/>
              <a:buChar char="p"/>
            </a:pPr>
            <a:r>
              <a:rPr kumimoji="1" lang="en-US" altLang="ja-JP" dirty="0" smtClean="0">
                <a:latin typeface="MS PMincho" charset="-128"/>
                <a:ea typeface="MS PMincho" charset="-128"/>
                <a:cs typeface="MS PMincho" charset="-128"/>
              </a:rPr>
              <a:t> </a:t>
            </a:r>
            <a:r>
              <a:rPr lang="ja-JP" altLang="en-US" dirty="0" smtClean="0">
                <a:latin typeface="MS PMincho" charset="-128"/>
                <a:ea typeface="MS PMincho" charset="-128"/>
                <a:cs typeface="MS PMincho" charset="-128"/>
              </a:rPr>
              <a:t>スタティックなリソースなので、</a:t>
            </a:r>
            <a:r>
              <a:rPr lang="en-US" altLang="ja-JP" dirty="0" smtClean="0">
                <a:latin typeface="MS PMincho" charset="-128"/>
                <a:ea typeface="MS PMincho" charset="-128"/>
                <a:cs typeface="MS PMincho" charset="-128"/>
              </a:rPr>
              <a:t>CDN</a:t>
            </a:r>
            <a:r>
              <a:rPr lang="ja-JP" altLang="en-US" dirty="0" smtClean="0">
                <a:latin typeface="MS PMincho" charset="-128"/>
                <a:ea typeface="MS PMincho" charset="-128"/>
                <a:cs typeface="MS PMincho" charset="-128"/>
              </a:rPr>
              <a:t>（</a:t>
            </a:r>
            <a:r>
              <a:rPr lang="en-US" altLang="ja-JP" dirty="0" smtClean="0">
                <a:latin typeface="MS PMincho" charset="-128"/>
                <a:ea typeface="MS PMincho" charset="-128"/>
                <a:cs typeface="MS PMincho" charset="-128"/>
              </a:rPr>
              <a:t>Contents Delivery Network</a:t>
            </a:r>
            <a:r>
              <a:rPr lang="ja-JP" altLang="en-US" dirty="0" smtClean="0">
                <a:latin typeface="MS PMincho" charset="-128"/>
                <a:ea typeface="MS PMincho" charset="-128"/>
                <a:cs typeface="MS PMincho" charset="-128"/>
              </a:rPr>
              <a:t>）などウェブの基礎技術との親和性が高く、攻撃に相対的に強くて、速度を確保しやすく、スケーラブルである。</a:t>
            </a:r>
            <a:endParaRPr lang="en-US" altLang="ja-JP" dirty="0" smtClean="0">
              <a:latin typeface="MS PMincho" charset="-128"/>
              <a:ea typeface="MS PMincho" charset="-128"/>
              <a:cs typeface="MS PMincho" charset="-128"/>
            </a:endParaRPr>
          </a:p>
          <a:p>
            <a:pPr>
              <a:buFont typeface="Wingdings" charset="2"/>
              <a:buChar char="p"/>
            </a:pPr>
            <a:r>
              <a:rPr kumimoji="1" lang="en-US" altLang="ja-JP" dirty="0">
                <a:latin typeface="MS PMincho" charset="-128"/>
                <a:ea typeface="MS PMincho" charset="-128"/>
                <a:cs typeface="MS PMincho" charset="-128"/>
              </a:rPr>
              <a:t> </a:t>
            </a:r>
            <a:r>
              <a:rPr kumimoji="1" lang="ja-JP" altLang="en-US" dirty="0" smtClean="0">
                <a:latin typeface="MS PMincho" charset="-128"/>
                <a:ea typeface="MS PMincho" charset="-128"/>
                <a:cs typeface="MS PMincho" charset="-128"/>
              </a:rPr>
              <a:t>オフラインキャッシュを含むキャッシュが容易であり、タイルセットの差分更新技術も確立されている。</a:t>
            </a:r>
            <a:endParaRPr kumimoji="1" lang="en-US" altLang="ja-JP" dirty="0" smtClean="0">
              <a:latin typeface="MS PMincho" charset="-128"/>
              <a:ea typeface="MS PMincho" charset="-128"/>
              <a:cs typeface="MS PMincho" charset="-128"/>
            </a:endParaRPr>
          </a:p>
          <a:p>
            <a:pPr>
              <a:buFont typeface="Wingdings" charset="2"/>
              <a:buChar char="p"/>
            </a:pPr>
            <a:r>
              <a:rPr lang="en-US" altLang="ja-JP" dirty="0">
                <a:latin typeface="MS PMincho" charset="-128"/>
                <a:ea typeface="MS PMincho" charset="-128"/>
                <a:cs typeface="MS PMincho" charset="-128"/>
              </a:rPr>
              <a:t> </a:t>
            </a:r>
            <a:r>
              <a:rPr lang="ja-JP" altLang="en-US" dirty="0" smtClean="0">
                <a:latin typeface="MS PMincho" charset="-128"/>
                <a:ea typeface="MS PMincho" charset="-128"/>
                <a:cs typeface="MS PMincho" charset="-128"/>
              </a:rPr>
              <a:t>事実上の標準に対応したタイルセットやソフトウェアが複数あって、インターオペラビリティが当然の前提となってきている。</a:t>
            </a:r>
            <a:endParaRPr kumimoji="1" lang="ja-JP" altLang="en-US" dirty="0">
              <a:latin typeface="MS PMincho" charset="-128"/>
              <a:ea typeface="MS PMincho" charset="-128"/>
              <a:cs typeface="MS PMincho" charset="-128"/>
            </a:endParaRPr>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12</a:t>
            </a:fld>
            <a:endParaRPr lang="en-US" altLang="ja-JP"/>
          </a:p>
        </p:txBody>
      </p:sp>
    </p:spTree>
    <p:extLst>
      <p:ext uri="{BB962C8B-B14F-4D97-AF65-F5344CB8AC3E}">
        <p14:creationId xmlns:p14="http://schemas.microsoft.com/office/powerpoint/2010/main" val="6501735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地理院の施策的背景</a:t>
            </a:r>
            <a:endParaRPr kumimoji="1" lang="ja-JP" altLang="en-US" dirty="0"/>
          </a:p>
        </p:txBody>
      </p:sp>
      <p:sp>
        <p:nvSpPr>
          <p:cNvPr id="3" name="コンテンツ プレースホルダー 2"/>
          <p:cNvSpPr>
            <a:spLocks noGrp="1"/>
          </p:cNvSpPr>
          <p:nvPr>
            <p:ph idx="1"/>
          </p:nvPr>
        </p:nvSpPr>
        <p:spPr>
          <a:xfrm>
            <a:off x="179512" y="620688"/>
            <a:ext cx="8856984" cy="6048672"/>
          </a:xfrm>
        </p:spPr>
        <p:txBody>
          <a:bodyPr>
            <a:normAutofit fontScale="850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solidFill>
                  <a:srgbClr val="7030A0"/>
                </a:solidFill>
              </a:rPr>
              <a:t>国土地理院研究開発基本計画（平成</a:t>
            </a:r>
            <a:r>
              <a:rPr kumimoji="1" lang="en-US" altLang="ja-JP" dirty="0" smtClean="0">
                <a:solidFill>
                  <a:srgbClr val="7030A0"/>
                </a:solidFill>
              </a:rPr>
              <a:t>26</a:t>
            </a:r>
            <a:r>
              <a:rPr kumimoji="1" lang="ja-JP" altLang="en-US" dirty="0" smtClean="0">
                <a:solidFill>
                  <a:srgbClr val="7030A0"/>
                </a:solidFill>
              </a:rPr>
              <a:t>年度</a:t>
            </a:r>
            <a:r>
              <a:rPr kumimoji="1" lang="en-US" altLang="ja-JP" dirty="0" smtClean="0">
                <a:solidFill>
                  <a:srgbClr val="7030A0"/>
                </a:solidFill>
              </a:rPr>
              <a:t>〜</a:t>
            </a:r>
            <a:r>
              <a:rPr kumimoji="1" lang="ja-JP" altLang="en-US" dirty="0" smtClean="0">
                <a:solidFill>
                  <a:srgbClr val="7030A0"/>
                </a:solidFill>
              </a:rPr>
              <a:t>平成</a:t>
            </a:r>
            <a:r>
              <a:rPr kumimoji="1" lang="en-US" altLang="ja-JP" dirty="0" smtClean="0">
                <a:solidFill>
                  <a:srgbClr val="7030A0"/>
                </a:solidFill>
              </a:rPr>
              <a:t>30</a:t>
            </a:r>
            <a:r>
              <a:rPr kumimoji="1" lang="ja-JP" altLang="en-US" dirty="0" smtClean="0">
                <a:solidFill>
                  <a:srgbClr val="7030A0"/>
                </a:solidFill>
              </a:rPr>
              <a:t>年度）</a:t>
            </a:r>
            <a:r>
              <a:rPr lang="ja-JP" altLang="en-US" sz="3300" dirty="0" smtClean="0">
                <a:solidFill>
                  <a:srgbClr val="7030A0"/>
                </a:solidFill>
                <a:latin typeface="MS PMincho" charset="-128"/>
                <a:ea typeface="MS PMincho" charset="-128"/>
                <a:cs typeface="MS PMincho" charset="-128"/>
              </a:rPr>
              <a:t>地理</a:t>
            </a:r>
            <a:r>
              <a:rPr lang="ja-JP" altLang="en-US" sz="3300" dirty="0">
                <a:solidFill>
                  <a:srgbClr val="7030A0"/>
                </a:solidFill>
                <a:latin typeface="MS PMincho" charset="-128"/>
                <a:ea typeface="MS PMincho" charset="-128"/>
                <a:cs typeface="MS PMincho" charset="-128"/>
              </a:rPr>
              <a:t>空間情報の高度活用を推進するための研究</a:t>
            </a:r>
            <a:r>
              <a:rPr lang="ja-JP" altLang="en-US" sz="3300" dirty="0" smtClean="0">
                <a:solidFill>
                  <a:srgbClr val="7030A0"/>
                </a:solidFill>
                <a:latin typeface="MS PMincho" charset="-128"/>
                <a:ea typeface="MS PMincho" charset="-128"/>
                <a:cs typeface="MS PMincho" charset="-128"/>
              </a:rPr>
              <a:t>開発</a:t>
            </a:r>
            <a:endParaRPr lang="en-US" altLang="ja-JP" sz="3300" dirty="0">
              <a:solidFill>
                <a:srgbClr val="7030A0"/>
              </a:solidFill>
              <a:latin typeface="MS PMincho" charset="-128"/>
              <a:ea typeface="MS PMincho" charset="-128"/>
              <a:cs typeface="MS PMincho" charset="-128"/>
            </a:endParaRPr>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　地理</a:t>
            </a:r>
            <a:r>
              <a:rPr lang="ja-JP" altLang="en-US" dirty="0">
                <a:latin typeface="HGMaruGothicMPRO" charset="-128"/>
                <a:ea typeface="HGMaruGothicMPRO" charset="-128"/>
                <a:cs typeface="HGMaruGothicMPRO" charset="-128"/>
              </a:rPr>
              <a:t>空間情報の高度活用を推進するために、国のオープンデータ戦略と</a:t>
            </a:r>
            <a:r>
              <a:rPr lang="ja-JP" altLang="en-US" dirty="0" smtClean="0">
                <a:latin typeface="HGMaruGothicMPRO" charset="-128"/>
                <a:ea typeface="HGMaruGothicMPRO" charset="-128"/>
                <a:cs typeface="HGMaruGothicMPRO" charset="-128"/>
              </a:rPr>
              <a:t>整合</a:t>
            </a:r>
            <a:r>
              <a:rPr lang="ja-JP" altLang="en-US" dirty="0">
                <a:latin typeface="HGMaruGothicMPRO" charset="-128"/>
                <a:ea typeface="HGMaruGothicMPRO" charset="-128"/>
                <a:cs typeface="HGMaruGothicMPRO" charset="-128"/>
              </a:rPr>
              <a:t>した効果的・効率的なデータ公開方法の検討、公共測量制度の効果分析を 行い、適用可能な成果が得られることを目指す</a:t>
            </a:r>
            <a:r>
              <a:rPr lang="ja-JP" altLang="en-US" dirty="0" smtClean="0">
                <a:latin typeface="HGMaruGothicMPRO" charset="-128"/>
                <a:ea typeface="HGMaruGothicMPRO" charset="-128"/>
                <a:cs typeface="HGMaruGothicMPRO" charset="-128"/>
              </a:rPr>
              <a:t>。</a:t>
            </a:r>
            <a:endParaRPr lang="en-US" altLang="ja-JP"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　また、ウェブマッピングに使用</a:t>
            </a:r>
            <a:r>
              <a:rPr lang="ja-JP" altLang="en-US" dirty="0">
                <a:latin typeface="HGMaruGothicMPRO" charset="-128"/>
                <a:ea typeface="HGMaruGothicMPRO" charset="-128"/>
                <a:cs typeface="HGMaruGothicMPRO" charset="-128"/>
              </a:rPr>
              <a:t>しているタイル技術について、測量成果のベクトルタイル配信による</a:t>
            </a:r>
            <a:r>
              <a:rPr lang="ja-JP" altLang="en-US" dirty="0" smtClean="0">
                <a:latin typeface="HGMaruGothicMPRO" charset="-128"/>
                <a:ea typeface="HGMaruGothicMPRO" charset="-128"/>
                <a:cs typeface="HGMaruGothicMPRO" charset="-128"/>
              </a:rPr>
              <a:t>技術的</a:t>
            </a:r>
            <a:r>
              <a:rPr lang="ja-JP" altLang="en-US" dirty="0">
                <a:latin typeface="HGMaruGothicMPRO" charset="-128"/>
                <a:ea typeface="HGMaruGothicMPRO" charset="-128"/>
                <a:cs typeface="HGMaruGothicMPRO" charset="-128"/>
              </a:rPr>
              <a:t>効果、政策的影響を検討し、</a:t>
            </a:r>
            <a:r>
              <a:rPr lang="ja-JP" altLang="en-US" u="sng" dirty="0">
                <a:solidFill>
                  <a:srgbClr val="FF0000"/>
                </a:solidFill>
                <a:latin typeface="HGMaruGothicMPRO" charset="-128"/>
                <a:ea typeface="HGMaruGothicMPRO" charset="-128"/>
                <a:cs typeface="HGMaruGothicMPRO" charset="-128"/>
              </a:rPr>
              <a:t>世界最先端のベクトルタイル提供事業を</a:t>
            </a:r>
            <a:r>
              <a:rPr lang="ja-JP" altLang="en-US" u="sng" dirty="0" smtClean="0">
                <a:solidFill>
                  <a:srgbClr val="FF0000"/>
                </a:solidFill>
                <a:latin typeface="HGMaruGothicMPRO" charset="-128"/>
                <a:ea typeface="HGMaruGothicMPRO" charset="-128"/>
                <a:cs typeface="HGMaruGothicMPRO" charset="-128"/>
              </a:rPr>
              <a:t>実現</a:t>
            </a:r>
            <a:r>
              <a:rPr lang="ja-JP" altLang="en-US" u="sng" dirty="0">
                <a:solidFill>
                  <a:srgbClr val="FF0000"/>
                </a:solidFill>
                <a:latin typeface="HGMaruGothicMPRO" charset="-128"/>
                <a:ea typeface="HGMaruGothicMPRO" charset="-128"/>
                <a:cs typeface="HGMaruGothicMPRO" charset="-128"/>
              </a:rPr>
              <a:t>する</a:t>
            </a:r>
            <a:r>
              <a:rPr lang="ja-JP" altLang="en-US" dirty="0">
                <a:latin typeface="HGMaruGothicMPRO" charset="-128"/>
                <a:ea typeface="HGMaruGothicMPRO" charset="-128"/>
                <a:cs typeface="HGMaruGothicMPRO" charset="-128"/>
              </a:rPr>
              <a:t>ための研究開発を行うとともに、国内外での</a:t>
            </a:r>
            <a:r>
              <a:rPr lang="ja-JP" altLang="en-US" u="sng" dirty="0">
                <a:solidFill>
                  <a:srgbClr val="0000FF"/>
                </a:solidFill>
                <a:latin typeface="HGMaruGothicMPRO" charset="-128"/>
                <a:ea typeface="HGMaruGothicMPRO" charset="-128"/>
                <a:cs typeface="HGMaruGothicMPRO" charset="-128"/>
              </a:rPr>
              <a:t>地球地図をはじめと</a:t>
            </a:r>
            <a:r>
              <a:rPr lang="ja-JP" altLang="en-US" u="sng" dirty="0" smtClean="0">
                <a:solidFill>
                  <a:srgbClr val="0000FF"/>
                </a:solidFill>
                <a:latin typeface="HGMaruGothicMPRO" charset="-128"/>
                <a:ea typeface="HGMaruGothicMPRO" charset="-128"/>
                <a:cs typeface="HGMaruGothicMPRO" charset="-128"/>
              </a:rPr>
              <a:t>した持続</a:t>
            </a:r>
            <a:r>
              <a:rPr lang="ja-JP" altLang="en-US" u="sng" dirty="0">
                <a:solidFill>
                  <a:srgbClr val="0000FF"/>
                </a:solidFill>
                <a:latin typeface="HGMaruGothicMPRO" charset="-128"/>
                <a:ea typeface="HGMaruGothicMPRO" charset="-128"/>
                <a:cs typeface="HGMaruGothicMPRO" charset="-128"/>
              </a:rPr>
              <a:t>可能な開発に資する地理空間情報の高度活用を推進する</a:t>
            </a:r>
            <a:r>
              <a:rPr lang="ja-JP" altLang="en-US" dirty="0">
                <a:latin typeface="HGMaruGothicMPRO" charset="-128"/>
                <a:ea typeface="HGMaruGothicMPRO" charset="-128"/>
                <a:cs typeface="HGMaruGothicMPRO" charset="-128"/>
              </a:rPr>
              <a:t>ための研究</a:t>
            </a:r>
            <a:r>
              <a:rPr lang="ja-JP" altLang="en-US" dirty="0" smtClean="0">
                <a:latin typeface="HGMaruGothicMPRO" charset="-128"/>
                <a:ea typeface="HGMaruGothicMPRO" charset="-128"/>
                <a:cs typeface="HGMaruGothicMPRO" charset="-128"/>
              </a:rPr>
              <a:t>開発</a:t>
            </a:r>
            <a:r>
              <a:rPr lang="ja-JP" altLang="en-US" dirty="0">
                <a:latin typeface="HGMaruGothicMPRO" charset="-128"/>
                <a:ea typeface="HGMaruGothicMPRO" charset="-128"/>
                <a:cs typeface="HGMaruGothicMPRO" charset="-128"/>
              </a:rPr>
              <a:t>を行うなど、</a:t>
            </a:r>
            <a:r>
              <a:rPr lang="en-US" altLang="ja-JP" dirty="0" smtClean="0">
                <a:latin typeface="HGMaruGothicMPRO" charset="-128"/>
                <a:ea typeface="HGMaruGothicMPRO" charset="-128"/>
                <a:cs typeface="HGMaruGothicMPRO" charset="-128"/>
              </a:rPr>
              <a:t>ICT</a:t>
            </a:r>
            <a:r>
              <a:rPr lang="ja-JP" altLang="en-US" dirty="0" smtClean="0">
                <a:latin typeface="HGMaruGothicMPRO" charset="-128"/>
                <a:ea typeface="HGMaruGothicMPRO" charset="-128"/>
                <a:cs typeface="HGMaruGothicMPRO" charset="-128"/>
              </a:rPr>
              <a:t>を</a:t>
            </a:r>
            <a:r>
              <a:rPr lang="ja-JP" altLang="en-US" dirty="0">
                <a:latin typeface="HGMaruGothicMPRO" charset="-128"/>
                <a:ea typeface="HGMaruGothicMPRO" charset="-128"/>
                <a:cs typeface="HGMaruGothicMPRO" charset="-128"/>
              </a:rPr>
              <a:t>用いた地理空間情報活用について</a:t>
            </a:r>
            <a:r>
              <a:rPr lang="ja-JP" altLang="en-US" u="sng" dirty="0">
                <a:solidFill>
                  <a:srgbClr val="FF0000"/>
                </a:solidFill>
                <a:latin typeface="HGMaruGothicMPRO" charset="-128"/>
                <a:ea typeface="HGMaruGothicMPRO" charset="-128"/>
                <a:cs typeface="HGMaruGothicMPRO" charset="-128"/>
              </a:rPr>
              <a:t>国際展開</a:t>
            </a:r>
            <a:r>
              <a:rPr lang="ja-JP" altLang="en-US" dirty="0">
                <a:latin typeface="HGMaruGothicMPRO" charset="-128"/>
                <a:ea typeface="HGMaruGothicMPRO" charset="-128"/>
                <a:cs typeface="HGMaruGothicMPRO" charset="-128"/>
              </a:rPr>
              <a:t>を図る</a:t>
            </a:r>
            <a:r>
              <a:rPr lang="ja-JP" altLang="en-US" dirty="0" smtClean="0">
                <a:latin typeface="HGMaruGothicMPRO" charset="-128"/>
                <a:ea typeface="HGMaruGothicMPRO" charset="-128"/>
                <a:cs typeface="HGMaruGothicMPRO" charset="-128"/>
              </a:rPr>
              <a:t>ための</a:t>
            </a:r>
            <a:r>
              <a:rPr lang="ja-JP" altLang="en-US" dirty="0">
                <a:latin typeface="HGMaruGothicMPRO" charset="-128"/>
                <a:ea typeface="HGMaruGothicMPRO" charset="-128"/>
                <a:cs typeface="HGMaruGothicMPRO" charset="-128"/>
              </a:rPr>
              <a:t>技術的・政策的施策を提案・実施し、国際標準化や</a:t>
            </a:r>
            <a:r>
              <a:rPr lang="ja-JP" altLang="en-US" u="sng" dirty="0">
                <a:solidFill>
                  <a:srgbClr val="FF0000"/>
                </a:solidFill>
                <a:latin typeface="HGMaruGothicMPRO" charset="-128"/>
                <a:ea typeface="HGMaruGothicMPRO" charset="-128"/>
                <a:cs typeface="HGMaruGothicMPRO" charset="-128"/>
              </a:rPr>
              <a:t>技術交流、途上国へ</a:t>
            </a:r>
            <a:r>
              <a:rPr lang="ja-JP" altLang="en-US" u="sng" dirty="0" smtClean="0">
                <a:solidFill>
                  <a:srgbClr val="FF0000"/>
                </a:solidFill>
                <a:latin typeface="HGMaruGothicMPRO" charset="-128"/>
                <a:ea typeface="HGMaruGothicMPRO" charset="-128"/>
                <a:cs typeface="HGMaruGothicMPRO" charset="-128"/>
              </a:rPr>
              <a:t>の技術</a:t>
            </a:r>
            <a:r>
              <a:rPr lang="ja-JP" altLang="en-US" u="sng" dirty="0">
                <a:solidFill>
                  <a:srgbClr val="FF0000"/>
                </a:solidFill>
                <a:latin typeface="HGMaruGothicMPRO" charset="-128"/>
                <a:ea typeface="HGMaruGothicMPRO" charset="-128"/>
                <a:cs typeface="HGMaruGothicMPRO" charset="-128"/>
              </a:rPr>
              <a:t>移転等を通じて国際的地位を確立する</a:t>
            </a:r>
            <a:r>
              <a:rPr lang="ja-JP" altLang="en-US" dirty="0">
                <a:latin typeface="HGMaruGothicMPRO" charset="-128"/>
                <a:ea typeface="HGMaruGothicMPRO" charset="-128"/>
                <a:cs typeface="HGMaruGothicMPRO" charset="-128"/>
              </a:rPr>
              <a:t>ことを目指す。 </a:t>
            </a:r>
            <a:endParaRPr lang="ja-JP" altLang="en-US"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13</a:t>
            </a:fld>
            <a:endParaRPr lang="en-US" altLang="ja-JP"/>
          </a:p>
        </p:txBody>
      </p:sp>
    </p:spTree>
    <p:extLst>
      <p:ext uri="{BB962C8B-B14F-4D97-AF65-F5344CB8AC3E}">
        <p14:creationId xmlns:p14="http://schemas.microsoft.com/office/powerpoint/2010/main" val="7823868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今回ハンズオンのメインテーマ</a:t>
            </a:r>
            <a:endParaRPr kumimoji="1" lang="ja-JP" altLang="en-US" dirty="0"/>
          </a:p>
        </p:txBody>
      </p:sp>
      <p:sp>
        <p:nvSpPr>
          <p:cNvPr id="3" name="コンテンツ プレースホルダー 2"/>
          <p:cNvSpPr>
            <a:spLocks noGrp="1"/>
          </p:cNvSpPr>
          <p:nvPr>
            <p:ph idx="1"/>
          </p:nvPr>
        </p:nvSpPr>
        <p:spPr>
          <a:xfrm>
            <a:off x="251520" y="1052736"/>
            <a:ext cx="8712968" cy="5544616"/>
          </a:xfrm>
        </p:spPr>
        <p:txBody>
          <a:bodyPr/>
          <a:lstStyle/>
          <a:p>
            <a:pPr marL="0" indent="0">
              <a:buNone/>
            </a:pPr>
            <a:r>
              <a:rPr lang="en-US" altLang="ja-JP" dirty="0" smtClean="0">
                <a:latin typeface="HGMaruGothicMPRO" charset="-128"/>
                <a:ea typeface="HGMaruGothicMPRO" charset="-128"/>
                <a:cs typeface="HGMaruGothicMPRO" charset="-128"/>
              </a:rPr>
              <a:t> </a:t>
            </a:r>
            <a:r>
              <a:rPr lang="ja-JP" altLang="en-US" dirty="0" smtClean="0">
                <a:latin typeface="HGMaruGothicMPRO" charset="-128"/>
                <a:ea typeface="HGMaruGothicMPRO" charset="-128"/>
                <a:cs typeface="HGMaruGothicMPRO" charset="-128"/>
              </a:rPr>
              <a:t>整備したての「地球地図バイナリベクトルタイル」を用いて、</a:t>
            </a:r>
            <a:r>
              <a:rPr lang="ja-JP" altLang="en-US" dirty="0" smtClean="0">
                <a:solidFill>
                  <a:srgbClr val="FF0000"/>
                </a:solidFill>
                <a:latin typeface="HGMaruGothicMPRO" charset="-128"/>
                <a:ea typeface="HGMaruGothicMPRO" charset="-128"/>
                <a:cs typeface="HGMaruGothicMPRO" charset="-128"/>
              </a:rPr>
              <a:t>バイナリベクトルタイル</a:t>
            </a:r>
            <a:r>
              <a:rPr lang="ja-JP" altLang="en-US" dirty="0" smtClean="0">
                <a:latin typeface="HGMaruGothicMPRO" charset="-128"/>
                <a:ea typeface="HGMaruGothicMPRO" charset="-128"/>
                <a:cs typeface="HGMaruGothicMPRO" charset="-128"/>
              </a:rPr>
              <a:t>を操（あやつ）る技術をお伝えする。</a:t>
            </a:r>
            <a:endParaRPr lang="en-US" altLang="ja-JP" dirty="0">
              <a:latin typeface="HGMaruGothicMPRO" charset="-128"/>
              <a:ea typeface="HGMaruGothicMPRO" charset="-128"/>
              <a:cs typeface="HGMaruGothicMPRO" charset="-128"/>
            </a:endParaRPr>
          </a:p>
          <a:p>
            <a:pPr>
              <a:buFont typeface="Wingdings" charset="2"/>
              <a:buChar char="Ø"/>
            </a:pPr>
            <a:endParaRPr lang="en-US" altLang="ja-JP" dirty="0" smtClean="0">
              <a:latin typeface="HGMaruGothicMPRO" charset="-128"/>
              <a:ea typeface="HGMaruGothicMPRO" charset="-128"/>
              <a:cs typeface="HGMaruGothicMPRO" charset="-128"/>
            </a:endParaRPr>
          </a:p>
          <a:p>
            <a:pPr marL="0" indent="0">
              <a:buNone/>
            </a:pPr>
            <a:r>
              <a:rPr lang="en-US" altLang="ja-JP" dirty="0" smtClean="0">
                <a:latin typeface="HGMaruGothicMPRO" charset="-128"/>
                <a:ea typeface="HGMaruGothicMPRO" charset="-128"/>
                <a:cs typeface="HGMaruGothicMPRO" charset="-128"/>
              </a:rPr>
              <a:t>c.f. </a:t>
            </a:r>
            <a:r>
              <a:rPr lang="ja-JP" altLang="en-US" dirty="0" smtClean="0">
                <a:latin typeface="HGMaruGothicMPRO" charset="-128"/>
                <a:ea typeface="HGMaruGothicMPRO" charset="-128"/>
                <a:cs typeface="HGMaruGothicMPRO" charset="-128"/>
              </a:rPr>
              <a:t>「国土地理院ベクトルタイル提供実験」はより安定した「</a:t>
            </a:r>
            <a:r>
              <a:rPr lang="en-US" altLang="ja-JP" dirty="0" err="1" smtClean="0">
                <a:latin typeface="HGMaruGothicMPRO" charset="-128"/>
                <a:ea typeface="HGMaruGothicMPRO" charset="-128"/>
                <a:cs typeface="HGMaruGothicMPRO" charset="-128"/>
              </a:rPr>
              <a:t>GeoJSON</a:t>
            </a:r>
            <a:r>
              <a:rPr lang="en-US" altLang="ja-JP" dirty="0" smtClean="0">
                <a:latin typeface="HGMaruGothicMPRO" charset="-128"/>
                <a:ea typeface="HGMaruGothicMPRO" charset="-128"/>
                <a:cs typeface="HGMaruGothicMPRO" charset="-128"/>
              </a:rPr>
              <a:t> </a:t>
            </a:r>
            <a:r>
              <a:rPr lang="ja-JP" altLang="en-US" dirty="0" smtClean="0">
                <a:latin typeface="HGMaruGothicMPRO" charset="-128"/>
                <a:ea typeface="HGMaruGothicMPRO" charset="-128"/>
                <a:cs typeface="HGMaruGothicMPRO" charset="-128"/>
              </a:rPr>
              <a:t>ベクトルタイル」</a:t>
            </a:r>
            <a:endParaRPr lang="en-US" altLang="ja-JP" dirty="0">
              <a:latin typeface="HGMaruGothicMPRO" charset="-128"/>
              <a:ea typeface="HGMaruGothicMPRO" charset="-128"/>
              <a:cs typeface="HGMaruGothicMPRO" charset="-128"/>
            </a:endParaRPr>
          </a:p>
          <a:p>
            <a:pPr marL="0" indent="0">
              <a:buNone/>
            </a:pPr>
            <a:endParaRPr lang="en-US" altLang="ja-JP" dirty="0" smtClean="0">
              <a:latin typeface="HGMaruGothicMPRO" charset="-128"/>
              <a:ea typeface="HGMaruGothicMPRO" charset="-128"/>
              <a:cs typeface="HGMaruGothicMPRO" charset="-128"/>
            </a:endParaRPr>
          </a:p>
          <a:p>
            <a:pPr marL="0" indent="0">
              <a:buNone/>
            </a:pPr>
            <a:r>
              <a:rPr lang="ja-JP" altLang="en-US" dirty="0" smtClean="0">
                <a:latin typeface="HGMaruGothicMPRO" charset="-128"/>
                <a:ea typeface="HGMaruGothicMPRO" charset="-128"/>
                <a:cs typeface="HGMaruGothicMPRO" charset="-128"/>
              </a:rPr>
              <a:t>地球地図の小縮尺・低精度要求・小サイズ及び高度活用ニーズを踏まえ、地球地図を先行させてバイナリベクトルタイルを検討。</a:t>
            </a:r>
            <a:endParaRPr lang="en-US" altLang="ja-JP" dirty="0">
              <a:latin typeface="HGMaruGothicMPRO" charset="-128"/>
              <a:ea typeface="HGMaruGothicMPRO" charset="-128"/>
              <a:cs typeface="HGMaruGothicMPRO" charset="-128"/>
            </a:endParaRPr>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14</a:t>
            </a:fld>
            <a:endParaRPr lang="en-US" altLang="ja-JP"/>
          </a:p>
        </p:txBody>
      </p:sp>
      <p:sp>
        <p:nvSpPr>
          <p:cNvPr id="5" name="正方形/長方形 4"/>
          <p:cNvSpPr/>
          <p:nvPr/>
        </p:nvSpPr>
        <p:spPr>
          <a:xfrm>
            <a:off x="179512" y="908720"/>
            <a:ext cx="8784976" cy="187220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642838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本日のハンズオン内容</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15</a:t>
            </a:fld>
            <a:endParaRPr lang="en-US" altLang="ja-JP"/>
          </a:p>
        </p:txBody>
      </p:sp>
      <p:sp>
        <p:nvSpPr>
          <p:cNvPr id="5" name="テキスト ボックス 4"/>
          <p:cNvSpPr txBox="1"/>
          <p:nvPr/>
        </p:nvSpPr>
        <p:spPr>
          <a:xfrm>
            <a:off x="179512" y="1052736"/>
            <a:ext cx="1560042" cy="584775"/>
          </a:xfrm>
          <a:prstGeom prst="rect">
            <a:avLst/>
          </a:prstGeom>
          <a:noFill/>
        </p:spPr>
        <p:txBody>
          <a:bodyPr wrap="none" rtlCol="0">
            <a:spAutoFit/>
          </a:bodyPr>
          <a:lstStyle/>
          <a:p>
            <a:r>
              <a:rPr kumimoji="1" lang="ja-JP" altLang="en-US" sz="3200" dirty="0" smtClean="0"/>
              <a:t>レベル</a:t>
            </a:r>
            <a:r>
              <a:rPr kumimoji="1" lang="en-US" altLang="ja-JP" sz="3200" dirty="0" smtClean="0"/>
              <a:t>1</a:t>
            </a:r>
            <a:endParaRPr kumimoji="1" lang="ja-JP" altLang="en-US" sz="3200" dirty="0"/>
          </a:p>
        </p:txBody>
      </p:sp>
      <p:sp>
        <p:nvSpPr>
          <p:cNvPr id="6" name="正方形/長方形 5"/>
          <p:cNvSpPr/>
          <p:nvPr/>
        </p:nvSpPr>
        <p:spPr>
          <a:xfrm>
            <a:off x="1739554" y="1052736"/>
            <a:ext cx="6576862" cy="584775"/>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355976" y="2564904"/>
            <a:ext cx="3960440" cy="584775"/>
          </a:xfrm>
          <a:prstGeom prst="rect">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56176" y="4077072"/>
            <a:ext cx="2160240" cy="584775"/>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60760" y="2564904"/>
            <a:ext cx="1560042" cy="584775"/>
          </a:xfrm>
          <a:prstGeom prst="rect">
            <a:avLst/>
          </a:prstGeom>
          <a:noFill/>
        </p:spPr>
        <p:txBody>
          <a:bodyPr wrap="none" rtlCol="0">
            <a:spAutoFit/>
          </a:bodyPr>
          <a:lstStyle/>
          <a:p>
            <a:r>
              <a:rPr kumimoji="1" lang="ja-JP" altLang="en-US" sz="3200" dirty="0" smtClean="0"/>
              <a:t>レベル</a:t>
            </a:r>
            <a:r>
              <a:rPr lang="en-US" altLang="ja-JP" sz="3200" dirty="0"/>
              <a:t>2</a:t>
            </a:r>
            <a:endParaRPr kumimoji="1" lang="ja-JP" altLang="en-US" sz="3200" dirty="0"/>
          </a:p>
        </p:txBody>
      </p:sp>
      <p:sp>
        <p:nvSpPr>
          <p:cNvPr id="10" name="テキスト ボックス 9"/>
          <p:cNvSpPr txBox="1"/>
          <p:nvPr/>
        </p:nvSpPr>
        <p:spPr>
          <a:xfrm>
            <a:off x="160760" y="4077072"/>
            <a:ext cx="1560042" cy="584775"/>
          </a:xfrm>
          <a:prstGeom prst="rect">
            <a:avLst/>
          </a:prstGeom>
          <a:noFill/>
        </p:spPr>
        <p:txBody>
          <a:bodyPr wrap="none" rtlCol="0">
            <a:spAutoFit/>
          </a:bodyPr>
          <a:lstStyle/>
          <a:p>
            <a:r>
              <a:rPr kumimoji="1" lang="ja-JP" altLang="en-US" sz="3200" dirty="0" smtClean="0"/>
              <a:t>レベル</a:t>
            </a:r>
            <a:r>
              <a:rPr lang="en-US" altLang="ja-JP" sz="3200" dirty="0" smtClean="0"/>
              <a:t>3</a:t>
            </a:r>
            <a:endParaRPr kumimoji="1" lang="ja-JP" altLang="en-US" sz="3200" dirty="0"/>
          </a:p>
        </p:txBody>
      </p:sp>
      <p:cxnSp>
        <p:nvCxnSpPr>
          <p:cNvPr id="12" name="直線矢印コネクタ 11"/>
          <p:cNvCxnSpPr/>
          <p:nvPr/>
        </p:nvCxnSpPr>
        <p:spPr>
          <a:xfrm>
            <a:off x="8316416" y="1052736"/>
            <a:ext cx="0" cy="4608512"/>
          </a:xfrm>
          <a:prstGeom prst="straightConnector1">
            <a:avLst/>
          </a:prstGeom>
          <a:ln>
            <a:solidFill>
              <a:srgbClr val="00206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3" name="テキスト ボックス 12"/>
          <p:cNvSpPr txBox="1"/>
          <p:nvPr/>
        </p:nvSpPr>
        <p:spPr>
          <a:xfrm>
            <a:off x="5670976" y="5679946"/>
            <a:ext cx="3441968" cy="584775"/>
          </a:xfrm>
          <a:prstGeom prst="rect">
            <a:avLst/>
          </a:prstGeom>
          <a:noFill/>
        </p:spPr>
        <p:txBody>
          <a:bodyPr wrap="none" rtlCol="0">
            <a:spAutoFit/>
          </a:bodyPr>
          <a:lstStyle/>
          <a:p>
            <a:r>
              <a:rPr kumimoji="1" lang="ja-JP" altLang="en-US" sz="3200" smtClean="0"/>
              <a:t>プレゼンテーション</a:t>
            </a:r>
            <a:endParaRPr kumimoji="1" lang="ja-JP" altLang="en-US" sz="3200" dirty="0"/>
          </a:p>
        </p:txBody>
      </p:sp>
      <p:sp>
        <p:nvSpPr>
          <p:cNvPr id="14" name="正方形/長方形 13"/>
          <p:cNvSpPr/>
          <p:nvPr/>
        </p:nvSpPr>
        <p:spPr>
          <a:xfrm>
            <a:off x="36264" y="1731876"/>
            <a:ext cx="8496176" cy="461665"/>
          </a:xfrm>
          <a:prstGeom prst="rect">
            <a:avLst/>
          </a:prstGeom>
        </p:spPr>
        <p:txBody>
          <a:bodyPr wrap="square">
            <a:spAutoFit/>
          </a:bodyPr>
          <a:lstStyle/>
          <a:p>
            <a:r>
              <a:rPr lang="ja-JP" altLang="en-US" sz="2400" dirty="0">
                <a:solidFill>
                  <a:srgbClr val="0000FF"/>
                </a:solidFill>
              </a:rPr>
              <a:t>地球地図バイナリベクトルサイトをカスタマイズして</a:t>
            </a:r>
            <a:r>
              <a:rPr lang="ja-JP" altLang="en-US" sz="2400" dirty="0" smtClean="0">
                <a:solidFill>
                  <a:srgbClr val="0000FF"/>
                </a:solidFill>
              </a:rPr>
              <a:t>みる</a:t>
            </a:r>
            <a:r>
              <a:rPr lang="ja-JP" altLang="en-US" sz="1600" dirty="0" smtClean="0">
                <a:solidFill>
                  <a:srgbClr val="0000FF"/>
                </a:solidFill>
              </a:rPr>
              <a:t>（</a:t>
            </a:r>
            <a:r>
              <a:rPr lang="en-US" altLang="ja-JP" sz="1600" dirty="0" smtClean="0">
                <a:solidFill>
                  <a:srgbClr val="0000FF"/>
                </a:solidFill>
              </a:rPr>
              <a:t>JavaScript</a:t>
            </a:r>
            <a:r>
              <a:rPr lang="ja-JP" altLang="en-US" sz="1600" dirty="0" smtClean="0">
                <a:solidFill>
                  <a:srgbClr val="0000FF"/>
                </a:solidFill>
              </a:rPr>
              <a:t>）</a:t>
            </a:r>
            <a:endParaRPr lang="ja-JP" altLang="en-US" sz="1600" dirty="0">
              <a:solidFill>
                <a:srgbClr val="0000FF"/>
              </a:solidFill>
            </a:endParaRPr>
          </a:p>
        </p:txBody>
      </p:sp>
      <p:sp>
        <p:nvSpPr>
          <p:cNvPr id="15" name="正方形/長方形 14"/>
          <p:cNvSpPr/>
          <p:nvPr/>
        </p:nvSpPr>
        <p:spPr>
          <a:xfrm>
            <a:off x="36264" y="3211640"/>
            <a:ext cx="6157455" cy="461665"/>
          </a:xfrm>
          <a:prstGeom prst="rect">
            <a:avLst/>
          </a:prstGeom>
        </p:spPr>
        <p:txBody>
          <a:bodyPr wrap="none">
            <a:spAutoFit/>
          </a:bodyPr>
          <a:lstStyle/>
          <a:p>
            <a:r>
              <a:rPr lang="ja-JP" altLang="en-US" sz="2400" dirty="0">
                <a:solidFill>
                  <a:srgbClr val="0000FF"/>
                </a:solidFill>
              </a:rPr>
              <a:t>カスタマイズをグローバル適用して</a:t>
            </a:r>
            <a:r>
              <a:rPr lang="ja-JP" altLang="en-US" sz="2400" dirty="0" smtClean="0">
                <a:solidFill>
                  <a:srgbClr val="0000FF"/>
                </a:solidFill>
              </a:rPr>
              <a:t>みる</a:t>
            </a:r>
            <a:r>
              <a:rPr lang="ja-JP" altLang="en-US" sz="1600" dirty="0" smtClean="0">
                <a:solidFill>
                  <a:srgbClr val="0000FF"/>
                </a:solidFill>
              </a:rPr>
              <a:t>（要</a:t>
            </a:r>
            <a:r>
              <a:rPr lang="en-US" altLang="ja-JP" sz="1600" dirty="0">
                <a:solidFill>
                  <a:srgbClr val="0000FF"/>
                </a:solidFill>
              </a:rPr>
              <a:t> </a:t>
            </a:r>
            <a:r>
              <a:rPr lang="en-US" altLang="ja-JP" sz="1600" dirty="0" smtClean="0">
                <a:solidFill>
                  <a:srgbClr val="0000FF"/>
                </a:solidFill>
              </a:rPr>
              <a:t>Ruby</a:t>
            </a:r>
            <a:r>
              <a:rPr lang="ja-JP" altLang="en-US" sz="1600" dirty="0" smtClean="0">
                <a:solidFill>
                  <a:srgbClr val="0000FF"/>
                </a:solidFill>
              </a:rPr>
              <a:t>）</a:t>
            </a:r>
            <a:endParaRPr lang="ja-JP" altLang="en-US" sz="1600" dirty="0">
              <a:solidFill>
                <a:srgbClr val="0000FF"/>
              </a:solidFill>
            </a:endParaRPr>
          </a:p>
        </p:txBody>
      </p:sp>
      <p:sp>
        <p:nvSpPr>
          <p:cNvPr id="16" name="正方形/長方形 15"/>
          <p:cNvSpPr/>
          <p:nvPr/>
        </p:nvSpPr>
        <p:spPr>
          <a:xfrm>
            <a:off x="36264" y="4716349"/>
            <a:ext cx="8011640" cy="461665"/>
          </a:xfrm>
          <a:prstGeom prst="rect">
            <a:avLst/>
          </a:prstGeom>
        </p:spPr>
        <p:txBody>
          <a:bodyPr wrap="square">
            <a:spAutoFit/>
          </a:bodyPr>
          <a:lstStyle/>
          <a:p>
            <a:r>
              <a:rPr lang="ja-JP" altLang="en-US" sz="2400" dirty="0">
                <a:solidFill>
                  <a:srgbClr val="0000FF"/>
                </a:solidFill>
              </a:rPr>
              <a:t>自分のデータのバイナリベクトルタイルを作って</a:t>
            </a:r>
            <a:r>
              <a:rPr lang="ja-JP" altLang="en-US" sz="2400" dirty="0" smtClean="0">
                <a:solidFill>
                  <a:srgbClr val="0000FF"/>
                </a:solidFill>
              </a:rPr>
              <a:t>みる</a:t>
            </a:r>
            <a:r>
              <a:rPr lang="ja-JP" altLang="en-US" sz="1600" dirty="0" smtClean="0">
                <a:solidFill>
                  <a:srgbClr val="0000FF"/>
                </a:solidFill>
              </a:rPr>
              <a:t>（要</a:t>
            </a:r>
            <a:r>
              <a:rPr lang="en-US" altLang="ja-JP" sz="1600" dirty="0" smtClean="0">
                <a:solidFill>
                  <a:srgbClr val="0000FF"/>
                </a:solidFill>
              </a:rPr>
              <a:t> UNIX</a:t>
            </a:r>
            <a:r>
              <a:rPr lang="ja-JP" altLang="en-US" sz="1600" dirty="0" smtClean="0">
                <a:solidFill>
                  <a:srgbClr val="0000FF"/>
                </a:solidFill>
              </a:rPr>
              <a:t>）</a:t>
            </a:r>
            <a:endParaRPr lang="ja-JP" altLang="en-US" sz="1600" dirty="0">
              <a:solidFill>
                <a:srgbClr val="0000FF"/>
              </a:solidFill>
            </a:endParaRPr>
          </a:p>
        </p:txBody>
      </p:sp>
      <p:sp>
        <p:nvSpPr>
          <p:cNvPr id="17" name="テキスト ボックス 16"/>
          <p:cNvSpPr txBox="1"/>
          <p:nvPr/>
        </p:nvSpPr>
        <p:spPr>
          <a:xfrm>
            <a:off x="7956376" y="581863"/>
            <a:ext cx="941283" cy="369332"/>
          </a:xfrm>
          <a:prstGeom prst="rect">
            <a:avLst/>
          </a:prstGeom>
          <a:noFill/>
        </p:spPr>
        <p:txBody>
          <a:bodyPr wrap="none" rtlCol="0">
            <a:spAutoFit/>
          </a:bodyPr>
          <a:lstStyle/>
          <a:p>
            <a:r>
              <a:rPr kumimoji="1" lang="ja-JP" altLang="en-US" dirty="0" smtClean="0"/>
              <a:t>→</a:t>
            </a:r>
            <a:r>
              <a:rPr kumimoji="1" lang="en-US" altLang="ja-JP" dirty="0" smtClean="0"/>
              <a:t> </a:t>
            </a:r>
            <a:r>
              <a:rPr kumimoji="1" lang="ja-JP" altLang="en-US" dirty="0" smtClean="0"/>
              <a:t>時間</a:t>
            </a:r>
            <a:endParaRPr kumimoji="1" lang="ja-JP" altLang="en-US" dirty="0"/>
          </a:p>
        </p:txBody>
      </p:sp>
    </p:spTree>
    <p:extLst>
      <p:ext uri="{BB962C8B-B14F-4D97-AF65-F5344CB8AC3E}">
        <p14:creationId xmlns:p14="http://schemas.microsoft.com/office/powerpoint/2010/main" val="4661117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本日の想定スケジュール（再掲）</a:t>
            </a:r>
            <a:endParaRPr kumimoji="1" lang="ja-JP" altLang="en-US" dirty="0"/>
          </a:p>
        </p:txBody>
      </p:sp>
      <p:graphicFrame>
        <p:nvGraphicFramePr>
          <p:cNvPr id="5" name="コンテンツ プレースホルダー 4"/>
          <p:cNvGraphicFramePr>
            <a:graphicFrameLocks noGrp="1"/>
          </p:cNvGraphicFramePr>
          <p:nvPr>
            <p:ph idx="1"/>
          </p:nvPr>
        </p:nvGraphicFramePr>
        <p:xfrm>
          <a:off x="457200" y="1364422"/>
          <a:ext cx="8229600" cy="3774440"/>
        </p:xfrm>
        <a:graphic>
          <a:graphicData uri="http://schemas.openxmlformats.org/drawingml/2006/table">
            <a:tbl>
              <a:tblPr firstRow="1" bandRow="1">
                <a:tableStyleId>{5C22544A-7EE6-4342-B048-85BDC9FD1C3A}</a:tableStyleId>
              </a:tblPr>
              <a:tblGrid>
                <a:gridCol w="514400"/>
                <a:gridCol w="1944216"/>
                <a:gridCol w="5770984"/>
              </a:tblGrid>
              <a:tr h="370840">
                <a:tc>
                  <a:txBody>
                    <a:bodyPr/>
                    <a:lstStyle/>
                    <a:p>
                      <a:pPr algn="ctr"/>
                      <a:r>
                        <a:rPr kumimoji="1" lang="en-US" altLang="ja-JP" dirty="0" smtClean="0">
                          <a:solidFill>
                            <a:schemeClr val="tx1"/>
                          </a:solidFill>
                        </a:rPr>
                        <a:t>#</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smtClean="0">
                          <a:solidFill>
                            <a:schemeClr val="tx1"/>
                          </a:solidFill>
                        </a:rPr>
                        <a:t>想定所要時間</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smtClean="0">
                          <a:solidFill>
                            <a:schemeClr val="tx1"/>
                          </a:solidFill>
                        </a:rPr>
                        <a:t>内容</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1</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14:00 </a:t>
                      </a:r>
                      <a:r>
                        <a:rPr kumimoji="1" lang="mr-IN" altLang="ja-JP" dirty="0" smtClean="0"/>
                        <a:t>–</a:t>
                      </a:r>
                      <a:r>
                        <a:rPr kumimoji="1" lang="en-US" altLang="ja-JP" dirty="0" smtClean="0"/>
                        <a:t> 14:30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solidFill>
                            <a:srgbClr val="7030A0"/>
                          </a:solidFill>
                        </a:rPr>
                        <a:t>Introduction</a:t>
                      </a:r>
                      <a:endParaRPr kumimoji="1" lang="ja-JP" alt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2</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14:30 </a:t>
                      </a:r>
                      <a:r>
                        <a:rPr kumimoji="1" lang="mr-IN" altLang="ja-JP" dirty="0" smtClean="0"/>
                        <a:t>–</a:t>
                      </a:r>
                      <a:r>
                        <a:rPr kumimoji="1" lang="en-US" altLang="ja-JP" dirty="0" smtClean="0"/>
                        <a:t> 14:55</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Hands-on part</a:t>
                      </a:r>
                      <a:r>
                        <a:rPr kumimoji="1" lang="en-US" altLang="ja-JP" baseline="0" dirty="0" smtClean="0"/>
                        <a:t> 1</a:t>
                      </a:r>
                    </a:p>
                    <a:p>
                      <a:r>
                        <a:rPr kumimoji="1" lang="ja-JP" altLang="en-US" baseline="0" dirty="0" smtClean="0">
                          <a:solidFill>
                            <a:srgbClr val="0000FF"/>
                          </a:solidFill>
                        </a:rPr>
                        <a:t>地球地図バイナリベクトルサイトをカスタマイズしてみる</a:t>
                      </a:r>
                      <a:endParaRPr kumimoji="1" lang="ja-JP" altLang="en-US"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3</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14:55 </a:t>
                      </a:r>
                      <a:r>
                        <a:rPr kumimoji="1" lang="mr-IN" altLang="ja-JP" dirty="0" smtClean="0"/>
                        <a:t>–</a:t>
                      </a:r>
                      <a:r>
                        <a:rPr kumimoji="1" lang="en-US" altLang="ja-JP" dirty="0" smtClean="0"/>
                        <a:t> 15:20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Hands-on part 2</a:t>
                      </a:r>
                    </a:p>
                    <a:p>
                      <a:r>
                        <a:rPr kumimoji="1" lang="ja-JP" altLang="en-US" dirty="0" smtClean="0">
                          <a:solidFill>
                            <a:srgbClr val="0000FF"/>
                          </a:solidFill>
                        </a:rPr>
                        <a:t>カスタマイズをグローバル適用してみる</a:t>
                      </a:r>
                      <a:endParaRPr kumimoji="1" lang="ja-JP" altLang="en-US"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15:20 </a:t>
                      </a:r>
                      <a:r>
                        <a:rPr kumimoji="1" lang="mr-IN" altLang="ja-JP" dirty="0" smtClean="0"/>
                        <a:t>–</a:t>
                      </a:r>
                      <a:r>
                        <a:rPr kumimoji="1" lang="en-US" altLang="ja-JP" dirty="0" smtClean="0"/>
                        <a:t> 15:40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Break</a:t>
                      </a:r>
                      <a:r>
                        <a:rPr kumimoji="1" lang="en-US" altLang="ja-JP" baseline="0" dirty="0" smtClean="0"/>
                        <a:t> time</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4</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15:40 </a:t>
                      </a:r>
                      <a:r>
                        <a:rPr kumimoji="1" lang="mr-IN" altLang="ja-JP" dirty="0" smtClean="0"/>
                        <a:t>–</a:t>
                      </a:r>
                      <a:r>
                        <a:rPr kumimoji="1" lang="en-US" altLang="ja-JP" dirty="0" smtClean="0"/>
                        <a:t> 16:10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solidFill>
                            <a:srgbClr val="7030A0"/>
                          </a:solidFill>
                        </a:rPr>
                        <a:t>Data-side introduction</a:t>
                      </a:r>
                      <a:endParaRPr kumimoji="1" lang="ja-JP" alt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5</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16:10 </a:t>
                      </a:r>
                      <a:r>
                        <a:rPr kumimoji="1" lang="mr-IN" altLang="ja-JP" dirty="0" smtClean="0"/>
                        <a:t>–</a:t>
                      </a:r>
                      <a:r>
                        <a:rPr kumimoji="1" lang="en-US" altLang="ja-JP" dirty="0" smtClean="0"/>
                        <a:t> 16:35</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Hands-on part 3</a:t>
                      </a:r>
                    </a:p>
                    <a:p>
                      <a:r>
                        <a:rPr kumimoji="1" lang="ja-JP" altLang="en-US" dirty="0" smtClean="0">
                          <a:solidFill>
                            <a:srgbClr val="0000FF"/>
                          </a:solidFill>
                        </a:rPr>
                        <a:t>自分のデータのバイナリベクトルタイルを作ってみる</a:t>
                      </a:r>
                      <a:endParaRPr kumimoji="1" lang="ja-JP" altLang="en-US"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6</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16:35</a:t>
                      </a:r>
                      <a:r>
                        <a:rPr kumimoji="1" lang="en-US" altLang="ja-JP" baseline="0" dirty="0" smtClean="0"/>
                        <a:t> </a:t>
                      </a:r>
                      <a:r>
                        <a:rPr kumimoji="1" lang="mr-IN" altLang="ja-JP" baseline="0" dirty="0" smtClean="0"/>
                        <a:t>–</a:t>
                      </a:r>
                      <a:r>
                        <a:rPr kumimoji="1" lang="en-US" altLang="ja-JP" baseline="0" dirty="0" smtClean="0"/>
                        <a:t> 17:00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solidFill>
                            <a:srgbClr val="FF0000"/>
                          </a:solidFill>
                        </a:rPr>
                        <a:t>Presentation</a:t>
                      </a:r>
                      <a:r>
                        <a:rPr kumimoji="1" lang="en-US" altLang="ja-JP" dirty="0" smtClean="0"/>
                        <a:t> and closing</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16</a:t>
            </a:fld>
            <a:endParaRPr lang="en-US" altLang="ja-JP"/>
          </a:p>
        </p:txBody>
      </p:sp>
      <p:sp>
        <p:nvSpPr>
          <p:cNvPr id="6" name="テキスト ボックス 5"/>
          <p:cNvSpPr txBox="1"/>
          <p:nvPr/>
        </p:nvSpPr>
        <p:spPr>
          <a:xfrm>
            <a:off x="5436096" y="949599"/>
            <a:ext cx="3417923" cy="369332"/>
          </a:xfrm>
          <a:prstGeom prst="rect">
            <a:avLst/>
          </a:prstGeom>
          <a:noFill/>
        </p:spPr>
        <p:txBody>
          <a:bodyPr wrap="none" rtlCol="0">
            <a:spAutoFit/>
          </a:bodyPr>
          <a:lstStyle/>
          <a:p>
            <a:r>
              <a:rPr kumimoji="1" lang="en-US" altLang="ja-JP" dirty="0" smtClean="0"/>
              <a:t>※</a:t>
            </a:r>
            <a:r>
              <a:rPr kumimoji="1" lang="ja-JP" altLang="en-US" dirty="0" smtClean="0"/>
              <a:t>時間割はおおよそのものです。</a:t>
            </a:r>
            <a:endParaRPr kumimoji="1" lang="ja-JP" altLang="en-US" dirty="0"/>
          </a:p>
        </p:txBody>
      </p:sp>
      <p:sp>
        <p:nvSpPr>
          <p:cNvPr id="7" name="テキスト ボックス 6"/>
          <p:cNvSpPr txBox="1"/>
          <p:nvPr/>
        </p:nvSpPr>
        <p:spPr>
          <a:xfrm>
            <a:off x="543493" y="5302949"/>
            <a:ext cx="8057014" cy="646331"/>
          </a:xfrm>
          <a:prstGeom prst="rect">
            <a:avLst/>
          </a:prstGeom>
          <a:noFill/>
        </p:spPr>
        <p:txBody>
          <a:bodyPr wrap="none" rtlCol="0">
            <a:spAutoFit/>
          </a:bodyPr>
          <a:lstStyle/>
          <a:p>
            <a:r>
              <a:rPr kumimoji="1" lang="ja-JP" altLang="en-US" dirty="0" smtClean="0"/>
              <a:t>プレゼンテーション：</a:t>
            </a:r>
            <a:endParaRPr kumimoji="1" lang="en-US" altLang="ja-JP" dirty="0" smtClean="0"/>
          </a:p>
          <a:p>
            <a:r>
              <a:rPr kumimoji="1" lang="ja-JP" altLang="en-US" dirty="0" smtClean="0"/>
              <a:t>ハンズオンの作品又は要望・期待・アイディアを、挙手ベースで発表して頂きます。</a:t>
            </a:r>
            <a:endParaRPr kumimoji="1" lang="ja-JP" altLang="en-US" dirty="0"/>
          </a:p>
        </p:txBody>
      </p:sp>
    </p:spTree>
    <p:extLst>
      <p:ext uri="{BB962C8B-B14F-4D97-AF65-F5344CB8AC3E}">
        <p14:creationId xmlns:p14="http://schemas.microsoft.com/office/powerpoint/2010/main" val="5093678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地球地図バイナリベクトルサイトを</a:t>
            </a:r>
            <a:r>
              <a:rPr kumimoji="1" lang="en-US" altLang="ja-JP" dirty="0" smtClean="0"/>
              <a:t/>
            </a:r>
            <a:br>
              <a:rPr kumimoji="1" lang="en-US" altLang="ja-JP" dirty="0" smtClean="0"/>
            </a:br>
            <a:r>
              <a:rPr lang="ja-JP" altLang="en-US" dirty="0" smtClean="0"/>
              <a:t>カスタマイズしてみる</a:t>
            </a:r>
            <a:endParaRPr kumimoji="1" lang="ja-JP" altLang="en-US" dirty="0"/>
          </a:p>
        </p:txBody>
      </p:sp>
      <p:sp>
        <p:nvSpPr>
          <p:cNvPr id="3" name="テキスト プレースホルダー 2"/>
          <p:cNvSpPr>
            <a:spLocks noGrp="1"/>
          </p:cNvSpPr>
          <p:nvPr>
            <p:ph type="body" idx="1"/>
          </p:nvPr>
        </p:nvSpPr>
        <p:spPr/>
        <p:txBody>
          <a:bodyPr/>
          <a:lstStyle/>
          <a:p>
            <a:r>
              <a:rPr kumimoji="1" lang="en-US" altLang="ja-JP" dirty="0" smtClean="0"/>
              <a:t>Hands-on part 1</a:t>
            </a:r>
            <a:endParaRPr kumimoji="1" lang="ja-JP" altLang="en-US" dirty="0"/>
          </a:p>
        </p:txBody>
      </p:sp>
      <p:sp>
        <p:nvSpPr>
          <p:cNvPr id="4" name="スライド番号プレースホルダー 3"/>
          <p:cNvSpPr>
            <a:spLocks noGrp="1"/>
          </p:cNvSpPr>
          <p:nvPr>
            <p:ph type="sldNum" sz="quarter" idx="12"/>
          </p:nvPr>
        </p:nvSpPr>
        <p:spPr/>
        <p:txBody>
          <a:bodyPr/>
          <a:lstStyle/>
          <a:p>
            <a:fld id="{157C2E0F-8109-EC43-B5F3-1CC942FD576D}" type="slidenum">
              <a:rPr lang="en-US" altLang="ja-JP" smtClean="0"/>
              <a:pPr/>
              <a:t>17</a:t>
            </a:fld>
            <a:endParaRPr lang="en-US" altLang="ja-JP"/>
          </a:p>
        </p:txBody>
      </p:sp>
    </p:spTree>
    <p:extLst>
      <p:ext uri="{BB962C8B-B14F-4D97-AF65-F5344CB8AC3E}">
        <p14:creationId xmlns:p14="http://schemas.microsoft.com/office/powerpoint/2010/main" val="12382051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http://</a:t>
            </a:r>
            <a:r>
              <a:rPr lang="en-US" altLang="ja-JP" dirty="0" err="1"/>
              <a:t>bit.ly</a:t>
            </a:r>
            <a:r>
              <a:rPr lang="en-US" altLang="ja-JP" dirty="0"/>
              <a:t>/</a:t>
            </a:r>
            <a:r>
              <a:rPr lang="en-US" altLang="ja-JP" dirty="0" err="1"/>
              <a:t>tokyo-vt</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18</a:t>
            </a:fld>
            <a:endParaRPr lang="en-US" altLang="ja-JP"/>
          </a:p>
        </p:txBody>
      </p:sp>
      <p:pic>
        <p:nvPicPr>
          <p:cNvPr id="4" name="図 3"/>
          <p:cNvPicPr>
            <a:picLocks noChangeAspect="1"/>
          </p:cNvPicPr>
          <p:nvPr/>
        </p:nvPicPr>
        <p:blipFill>
          <a:blip r:embed="rId2"/>
          <a:stretch>
            <a:fillRect/>
          </a:stretch>
        </p:blipFill>
        <p:spPr>
          <a:xfrm>
            <a:off x="0" y="764704"/>
            <a:ext cx="9144000" cy="5747113"/>
          </a:xfrm>
          <a:prstGeom prst="rect">
            <a:avLst/>
          </a:prstGeom>
        </p:spPr>
      </p:pic>
    </p:spTree>
    <p:extLst>
      <p:ext uri="{BB962C8B-B14F-4D97-AF65-F5344CB8AC3E}">
        <p14:creationId xmlns:p14="http://schemas.microsoft.com/office/powerpoint/2010/main" val="16033420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三次元操作</a:t>
            </a:r>
            <a:r>
              <a:rPr kumimoji="1" lang="en-US" altLang="ja-JP" dirty="0" smtClean="0"/>
              <a:t> </a:t>
            </a:r>
            <a:r>
              <a:rPr kumimoji="1" lang="ja-JP" altLang="en-US" dirty="0" smtClean="0"/>
              <a:t>→</a:t>
            </a:r>
            <a:r>
              <a:rPr kumimoji="1" lang="en-US" altLang="ja-JP" dirty="0" smtClean="0"/>
              <a:t> </a:t>
            </a:r>
            <a:r>
              <a:rPr lang="en-US" altLang="ja-JP" dirty="0" smtClean="0"/>
              <a:t>http://</a:t>
            </a:r>
            <a:r>
              <a:rPr lang="en-US" altLang="ja-JP" dirty="0" err="1" smtClean="0"/>
              <a:t>bit.ly</a:t>
            </a:r>
            <a:r>
              <a:rPr lang="en-US" altLang="ja-JP" dirty="0" smtClean="0"/>
              <a:t>/</a:t>
            </a:r>
            <a:r>
              <a:rPr lang="en-US" altLang="ja-JP" dirty="0" err="1" smtClean="0"/>
              <a:t>tokyo-vt</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19</a:t>
            </a:fld>
            <a:endParaRPr lang="en-US" altLang="ja-JP"/>
          </a:p>
        </p:txBody>
      </p:sp>
      <p:pic>
        <p:nvPicPr>
          <p:cNvPr id="4" name="図 3"/>
          <p:cNvPicPr>
            <a:picLocks noChangeAspect="1"/>
          </p:cNvPicPr>
          <p:nvPr/>
        </p:nvPicPr>
        <p:blipFill>
          <a:blip r:embed="rId2"/>
          <a:stretch>
            <a:fillRect/>
          </a:stretch>
        </p:blipFill>
        <p:spPr>
          <a:xfrm>
            <a:off x="0" y="764704"/>
            <a:ext cx="9144000" cy="5747113"/>
          </a:xfrm>
          <a:prstGeom prst="rect">
            <a:avLst/>
          </a:prstGeom>
        </p:spPr>
      </p:pic>
      <p:sp>
        <p:nvSpPr>
          <p:cNvPr id="5" name="四方向矢印 4"/>
          <p:cNvSpPr/>
          <p:nvPr/>
        </p:nvSpPr>
        <p:spPr>
          <a:xfrm>
            <a:off x="323528" y="980728"/>
            <a:ext cx="792088" cy="792088"/>
          </a:xfrm>
          <a:prstGeom prst="quad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15616" y="1226532"/>
            <a:ext cx="2834430" cy="369332"/>
          </a:xfrm>
          <a:prstGeom prst="rect">
            <a:avLst/>
          </a:prstGeom>
          <a:noFill/>
        </p:spPr>
        <p:txBody>
          <a:bodyPr wrap="none" rtlCol="0">
            <a:spAutoFit/>
          </a:bodyPr>
          <a:lstStyle/>
          <a:p>
            <a:r>
              <a:rPr kumimoji="1" lang="ja-JP" altLang="en-US" smtClean="0">
                <a:solidFill>
                  <a:schemeClr val="bg1"/>
                </a:solidFill>
              </a:rPr>
              <a:t>ドラッグで地図をスクロール</a:t>
            </a:r>
            <a:endParaRPr kumimoji="1" lang="ja-JP" altLang="en-US" dirty="0">
              <a:solidFill>
                <a:schemeClr val="bg1"/>
              </a:solidFill>
            </a:endParaRPr>
          </a:p>
        </p:txBody>
      </p:sp>
      <p:sp>
        <p:nvSpPr>
          <p:cNvPr id="7" name="テキスト ボックス 6"/>
          <p:cNvSpPr txBox="1"/>
          <p:nvPr/>
        </p:nvSpPr>
        <p:spPr>
          <a:xfrm>
            <a:off x="1115616" y="2267560"/>
            <a:ext cx="3417923" cy="369332"/>
          </a:xfrm>
          <a:prstGeom prst="rect">
            <a:avLst/>
          </a:prstGeom>
          <a:noFill/>
        </p:spPr>
        <p:txBody>
          <a:bodyPr wrap="none" rtlCol="0">
            <a:spAutoFit/>
          </a:bodyPr>
          <a:lstStyle/>
          <a:p>
            <a:r>
              <a:rPr kumimoji="1" lang="en-US" altLang="ja-JP" dirty="0" smtClean="0">
                <a:solidFill>
                  <a:schemeClr val="bg1"/>
                </a:solidFill>
              </a:rPr>
              <a:t>Ctrl</a:t>
            </a:r>
            <a:r>
              <a:rPr kumimoji="1" lang="ja-JP" altLang="en-US" dirty="0" smtClean="0">
                <a:solidFill>
                  <a:schemeClr val="bg1"/>
                </a:solidFill>
              </a:rPr>
              <a:t>＋ドラッグで地図を回転・傾斜</a:t>
            </a:r>
            <a:endParaRPr kumimoji="1" lang="ja-JP" altLang="en-US" dirty="0">
              <a:solidFill>
                <a:schemeClr val="bg1"/>
              </a:solidFill>
            </a:endParaRPr>
          </a:p>
        </p:txBody>
      </p:sp>
      <p:sp>
        <p:nvSpPr>
          <p:cNvPr id="8" name="四方向矢印 7"/>
          <p:cNvSpPr/>
          <p:nvPr/>
        </p:nvSpPr>
        <p:spPr>
          <a:xfrm>
            <a:off x="323528" y="2088257"/>
            <a:ext cx="792088" cy="792088"/>
          </a:xfrm>
          <a:prstGeom prst="quad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115615" y="3308588"/>
            <a:ext cx="2440092" cy="369332"/>
          </a:xfrm>
          <a:prstGeom prst="rect">
            <a:avLst/>
          </a:prstGeom>
          <a:noFill/>
        </p:spPr>
        <p:txBody>
          <a:bodyPr wrap="none" rtlCol="0">
            <a:spAutoFit/>
          </a:bodyPr>
          <a:lstStyle/>
          <a:p>
            <a:r>
              <a:rPr kumimoji="1" lang="ja-JP" altLang="en-US" dirty="0" smtClean="0">
                <a:solidFill>
                  <a:schemeClr val="bg1"/>
                </a:solidFill>
              </a:rPr>
              <a:t>クリックで属性バルーン</a:t>
            </a:r>
            <a:endParaRPr kumimoji="1" lang="ja-JP" altLang="en-US" dirty="0">
              <a:solidFill>
                <a:schemeClr val="bg1"/>
              </a:solidFill>
            </a:endParaRPr>
          </a:p>
        </p:txBody>
      </p:sp>
    </p:spTree>
    <p:extLst>
      <p:ext uri="{BB962C8B-B14F-4D97-AF65-F5344CB8AC3E}">
        <p14:creationId xmlns:p14="http://schemas.microsoft.com/office/powerpoint/2010/main" val="14968922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このプレゼンテーションファイル</a:t>
            </a:r>
            <a:endParaRPr kumimoji="1" lang="ja-JP" altLang="en-US" dirty="0"/>
          </a:p>
        </p:txBody>
      </p:sp>
      <p:sp>
        <p:nvSpPr>
          <p:cNvPr id="3" name="コンテンツ プレースホルダー 2"/>
          <p:cNvSpPr>
            <a:spLocks noGrp="1"/>
          </p:cNvSpPr>
          <p:nvPr>
            <p:ph idx="1"/>
          </p:nvPr>
        </p:nvSpPr>
        <p:spPr>
          <a:xfrm>
            <a:off x="0" y="1124745"/>
            <a:ext cx="9144000" cy="792088"/>
          </a:xfrm>
        </p:spPr>
        <p:txBody>
          <a:bodyPr/>
          <a:lstStyle/>
          <a:p>
            <a:pPr marL="0" indent="0" algn="ctr">
              <a:buNone/>
            </a:pPr>
            <a:r>
              <a:rPr kumimoji="1" lang="en-US" altLang="ja-JP" sz="4000" dirty="0" smtClean="0">
                <a:hlinkClick r:id="rId2"/>
              </a:rPr>
              <a:t>https://github.com/hfu/foss4g2016tokyo</a:t>
            </a:r>
            <a:r>
              <a:rPr kumimoji="1" lang="en-US" altLang="ja-JP" sz="4000" dirty="0" smtClean="0"/>
              <a:t> </a:t>
            </a:r>
            <a:endParaRPr kumimoji="1" lang="ja-JP" altLang="en-US" sz="4000"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2</a:t>
            </a:fld>
            <a:endParaRPr lang="en-US" altLang="ja-JP"/>
          </a:p>
        </p:txBody>
      </p:sp>
      <p:pic>
        <p:nvPicPr>
          <p:cNvPr id="5" name="図 4"/>
          <p:cNvPicPr>
            <a:picLocks noChangeAspect="1"/>
          </p:cNvPicPr>
          <p:nvPr/>
        </p:nvPicPr>
        <p:blipFill>
          <a:blip r:embed="rId3"/>
          <a:stretch>
            <a:fillRect/>
          </a:stretch>
        </p:blipFill>
        <p:spPr>
          <a:xfrm>
            <a:off x="0" y="2348880"/>
            <a:ext cx="9144000" cy="3282696"/>
          </a:xfrm>
          <a:prstGeom prst="rect">
            <a:avLst/>
          </a:prstGeom>
        </p:spPr>
      </p:pic>
    </p:spTree>
    <p:extLst>
      <p:ext uri="{BB962C8B-B14F-4D97-AF65-F5344CB8AC3E}">
        <p14:creationId xmlns:p14="http://schemas.microsoft.com/office/powerpoint/2010/main" val="436305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内容</a:t>
            </a:r>
            <a:endParaRPr kumimoji="1" lang="ja-JP" altLang="en-US" dirty="0"/>
          </a:p>
        </p:txBody>
      </p:sp>
      <p:sp>
        <p:nvSpPr>
          <p:cNvPr id="3" name="コンテンツ プレースホルダー 2"/>
          <p:cNvSpPr>
            <a:spLocks noGrp="1"/>
          </p:cNvSpPr>
          <p:nvPr>
            <p:ph idx="1"/>
          </p:nvPr>
        </p:nvSpPr>
        <p:spPr>
          <a:xfrm>
            <a:off x="35496" y="1412776"/>
            <a:ext cx="8955103" cy="5328592"/>
          </a:xfrm>
        </p:spPr>
        <p:txBody>
          <a:bodyPr/>
          <a:lstStyle/>
          <a:p>
            <a:pPr marL="514350" indent="-514350">
              <a:buFont typeface="+mj-ea"/>
              <a:buAutoNum type="circleNumDbPlain"/>
            </a:pPr>
            <a:r>
              <a:rPr kumimoji="1" lang="ja-JP" altLang="en-US" dirty="0" smtClean="0"/>
              <a:t>ソースコードは、</a:t>
            </a:r>
            <a:r>
              <a:rPr lang="en-US" altLang="ja-JP" dirty="0">
                <a:hlinkClick r:id="rId2"/>
              </a:rPr>
              <a:t>https://</a:t>
            </a:r>
            <a:r>
              <a:rPr lang="en-US" altLang="ja-JP" dirty="0" smtClean="0">
                <a:hlinkClick r:id="rId2"/>
              </a:rPr>
              <a:t>github.com/globalmaps-vt/demo/blob/master/mapboxgl/jp22.html</a:t>
            </a:r>
            <a:endParaRPr lang="en-US" altLang="ja-JP" dirty="0" smtClean="0"/>
          </a:p>
          <a:p>
            <a:pPr marL="514350" indent="-514350">
              <a:buFont typeface="+mj-ea"/>
              <a:buAutoNum type="circleNumDbPlain"/>
            </a:pPr>
            <a:r>
              <a:rPr lang="ja-JP" altLang="en-US" dirty="0" smtClean="0"/>
              <a:t>利用しているソフトウェアは、</a:t>
            </a:r>
            <a:r>
              <a:rPr lang="en-US" altLang="ja-JP" dirty="0" err="1" smtClean="0"/>
              <a:t>Mapbox</a:t>
            </a:r>
            <a:r>
              <a:rPr lang="en-US" altLang="ja-JP" dirty="0" smtClean="0"/>
              <a:t> GL JS </a:t>
            </a:r>
            <a:r>
              <a:rPr lang="en-US" altLang="ja-JP" dirty="0" smtClean="0">
                <a:hlinkClick r:id="rId3"/>
              </a:rPr>
              <a:t>https://www.mapbox.com/mapbox-gl-js/api/</a:t>
            </a:r>
            <a:r>
              <a:rPr lang="en-US" altLang="ja-JP" dirty="0" smtClean="0"/>
              <a:t> </a:t>
            </a:r>
            <a:r>
              <a:rPr lang="en-US" altLang="ja-JP" dirty="0" smtClean="0">
                <a:hlinkClick r:id="rId4"/>
              </a:rPr>
              <a:t>https://github.com/mapbox/mapbox-gl-js</a:t>
            </a:r>
            <a:endParaRPr lang="en-US" altLang="ja-JP" dirty="0" smtClean="0"/>
          </a:p>
          <a:p>
            <a:pPr marL="514350" indent="-514350">
              <a:buFont typeface="+mj-ea"/>
              <a:buAutoNum type="circleNumDbPlain"/>
            </a:pPr>
            <a:r>
              <a:rPr lang="ja-JP" altLang="en-US" dirty="0" smtClean="0"/>
              <a:t>利用しているデータは、地球地図日本</a:t>
            </a:r>
            <a:r>
              <a:rPr lang="en-US" altLang="ja-JP" dirty="0"/>
              <a:t> </a:t>
            </a:r>
            <a:r>
              <a:rPr lang="en-US" altLang="ja-JP" dirty="0" smtClean="0"/>
              <a:t>2.2 </a:t>
            </a:r>
            <a:r>
              <a:rPr lang="en-US" altLang="ja-JP" dirty="0" smtClean="0">
                <a:hlinkClick r:id="rId5"/>
              </a:rPr>
              <a:t>http://www.gsi.go.jp/kankyochiri/gm_jpn.html</a:t>
            </a:r>
            <a:r>
              <a:rPr lang="en-US" altLang="ja-JP" dirty="0" smtClean="0"/>
              <a:t> </a:t>
            </a:r>
            <a:r>
              <a:rPr lang="ja-JP" altLang="en-US" dirty="0" smtClean="0"/>
              <a:t>から作成した地球地図バイナリベクトルタイル</a:t>
            </a:r>
            <a:r>
              <a:rPr lang="en-US" altLang="ja-JP" dirty="0" smtClean="0"/>
              <a:t> </a:t>
            </a:r>
            <a:r>
              <a:rPr lang="en-US" altLang="ja-JP" dirty="0" smtClean="0">
                <a:hlinkClick r:id="rId6"/>
              </a:rPr>
              <a:t>https://github.com/globalmaps-vt/gmjp22vt</a:t>
            </a:r>
            <a:endParaRPr lang="en-US" altLang="ja-JP" dirty="0" smtClean="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20</a:t>
            </a:fld>
            <a:endParaRPr lang="en-US" altLang="ja-JP"/>
          </a:p>
        </p:txBody>
      </p:sp>
      <p:pic>
        <p:nvPicPr>
          <p:cNvPr id="5" name="図 4"/>
          <p:cNvPicPr>
            <a:picLocks noChangeAspect="1"/>
          </p:cNvPicPr>
          <p:nvPr/>
        </p:nvPicPr>
        <p:blipFill>
          <a:blip r:embed="rId7"/>
          <a:stretch>
            <a:fillRect/>
          </a:stretch>
        </p:blipFill>
        <p:spPr>
          <a:xfrm>
            <a:off x="6300192" y="620688"/>
            <a:ext cx="2762644" cy="1736355"/>
          </a:xfrm>
          <a:prstGeom prst="rect">
            <a:avLst/>
          </a:prstGeom>
        </p:spPr>
      </p:pic>
    </p:spTree>
    <p:extLst>
      <p:ext uri="{BB962C8B-B14F-4D97-AF65-F5344CB8AC3E}">
        <p14:creationId xmlns:p14="http://schemas.microsoft.com/office/powerpoint/2010/main" val="9133190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Mapbox</a:t>
            </a:r>
            <a:r>
              <a:rPr kumimoji="1" lang="en-US" altLang="ja-JP" dirty="0" smtClean="0"/>
              <a:t> GL JS</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21</a:t>
            </a:fld>
            <a:endParaRPr lang="en-US" altLang="ja-JP"/>
          </a:p>
        </p:txBody>
      </p:sp>
      <p:pic>
        <p:nvPicPr>
          <p:cNvPr id="5" name="図 4"/>
          <p:cNvPicPr>
            <a:picLocks noChangeAspect="1"/>
          </p:cNvPicPr>
          <p:nvPr/>
        </p:nvPicPr>
        <p:blipFill>
          <a:blip r:embed="rId2"/>
          <a:stretch>
            <a:fillRect/>
          </a:stretch>
        </p:blipFill>
        <p:spPr>
          <a:xfrm>
            <a:off x="0" y="764406"/>
            <a:ext cx="9144000" cy="5976962"/>
          </a:xfrm>
          <a:prstGeom prst="rect">
            <a:avLst/>
          </a:prstGeom>
        </p:spPr>
      </p:pic>
    </p:spTree>
    <p:extLst>
      <p:ext uri="{BB962C8B-B14F-4D97-AF65-F5344CB8AC3E}">
        <p14:creationId xmlns:p14="http://schemas.microsoft.com/office/powerpoint/2010/main" val="2020714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Global Mapping Project (</a:t>
            </a:r>
            <a:r>
              <a:rPr kumimoji="1" lang="en-US" altLang="ja-JP" dirty="0" err="1" smtClean="0"/>
              <a:t>iscgm.org</a:t>
            </a:r>
            <a:r>
              <a:rPr kumimoji="1"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22</a:t>
            </a:fld>
            <a:endParaRPr lang="en-US" altLang="ja-JP"/>
          </a:p>
        </p:txBody>
      </p:sp>
      <p:pic>
        <p:nvPicPr>
          <p:cNvPr id="4" name="図 3"/>
          <p:cNvPicPr>
            <a:picLocks noChangeAspect="1"/>
          </p:cNvPicPr>
          <p:nvPr/>
        </p:nvPicPr>
        <p:blipFill>
          <a:blip r:embed="rId2"/>
          <a:stretch>
            <a:fillRect/>
          </a:stretch>
        </p:blipFill>
        <p:spPr>
          <a:xfrm>
            <a:off x="0" y="682855"/>
            <a:ext cx="9144000" cy="5914497"/>
          </a:xfrm>
          <a:prstGeom prst="rect">
            <a:avLst/>
          </a:prstGeom>
        </p:spPr>
      </p:pic>
    </p:spTree>
    <p:extLst>
      <p:ext uri="{BB962C8B-B14F-4D97-AF65-F5344CB8AC3E}">
        <p14:creationId xmlns:p14="http://schemas.microsoft.com/office/powerpoint/2010/main" val="327840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7668344" cy="476250"/>
          </a:xfrm>
        </p:spPr>
        <p:txBody>
          <a:bodyPr/>
          <a:lstStyle/>
          <a:p>
            <a:r>
              <a:rPr lang="ja-JP" altLang="en-US" dirty="0" smtClean="0"/>
              <a:t>地図の状態を反映した</a:t>
            </a:r>
            <a:r>
              <a:rPr lang="en-US" altLang="ja-JP" dirty="0" smtClean="0"/>
              <a:t> URL (</a:t>
            </a:r>
            <a:r>
              <a:rPr lang="en-US" altLang="ja-JP" dirty="0" err="1" smtClean="0"/>
              <a:t>Mapbox</a:t>
            </a:r>
            <a:r>
              <a:rPr lang="en-US" altLang="ja-JP" dirty="0" smtClean="0"/>
              <a:t> GL JS)</a:t>
            </a:r>
            <a:endParaRPr kumimoji="1" lang="ja-JP" altLang="en-US" dirty="0"/>
          </a:p>
        </p:txBody>
      </p:sp>
      <p:sp>
        <p:nvSpPr>
          <p:cNvPr id="3" name="コンテンツ プレースホルダー 2"/>
          <p:cNvSpPr>
            <a:spLocks noGrp="1"/>
          </p:cNvSpPr>
          <p:nvPr>
            <p:ph idx="1"/>
          </p:nvPr>
        </p:nvSpPr>
        <p:spPr>
          <a:xfrm>
            <a:off x="179512" y="1556792"/>
            <a:ext cx="8784976" cy="1872208"/>
          </a:xfrm>
        </p:spPr>
        <p:txBody>
          <a:bodyPr/>
          <a:lstStyle/>
          <a:p>
            <a:pPr marL="0" lvl="0" indent="0" fontAlgn="auto">
              <a:spcBef>
                <a:spcPts val="0"/>
              </a:spcBef>
              <a:spcAft>
                <a:spcPts val="0"/>
              </a:spcAft>
              <a:buNone/>
            </a:pPr>
            <a:r>
              <a:rPr lang="mr-IN" altLang="ja-JP" sz="3600" dirty="0" err="1"/>
              <a:t>https</a:t>
            </a:r>
            <a:r>
              <a:rPr lang="mr-IN" altLang="ja-JP" sz="3600" dirty="0"/>
              <a:t>://</a:t>
            </a:r>
            <a:r>
              <a:rPr lang="mr-IN" altLang="ja-JP" sz="3600" dirty="0" err="1"/>
              <a:t>globalmaps-vt.github.io</a:t>
            </a:r>
            <a:r>
              <a:rPr lang="mr-IN" altLang="ja-JP" sz="3600" dirty="0"/>
              <a:t>/</a:t>
            </a:r>
            <a:r>
              <a:rPr lang="mr-IN" altLang="ja-JP" sz="3600" dirty="0" err="1"/>
              <a:t>demo</a:t>
            </a:r>
            <a:r>
              <a:rPr lang="mr-IN" altLang="ja-JP" sz="3600" dirty="0"/>
              <a:t>/</a:t>
            </a:r>
            <a:r>
              <a:rPr lang="mr-IN" altLang="ja-JP" sz="3600" dirty="0" err="1"/>
              <a:t>mapboxgl</a:t>
            </a:r>
            <a:r>
              <a:rPr lang="mr-IN" altLang="ja-JP" sz="3600" dirty="0"/>
              <a:t>/jp22.html#9.91/35.6683/139.7318/-25.6/30</a:t>
            </a:r>
            <a:endParaRPr kumimoji="1" lang="ja-JP" altLang="en-US" sz="3600"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23</a:t>
            </a:fld>
            <a:endParaRPr lang="en-US" altLang="ja-JP"/>
          </a:p>
        </p:txBody>
      </p:sp>
      <p:sp>
        <p:nvSpPr>
          <p:cNvPr id="6" name="テキスト ボックス 5"/>
          <p:cNvSpPr txBox="1"/>
          <p:nvPr/>
        </p:nvSpPr>
        <p:spPr>
          <a:xfrm>
            <a:off x="88561" y="5171708"/>
            <a:ext cx="8947935" cy="1569660"/>
          </a:xfrm>
          <a:prstGeom prst="rect">
            <a:avLst/>
          </a:prstGeom>
          <a:noFill/>
          <a:ln>
            <a:solidFill>
              <a:schemeClr val="tx1"/>
            </a:solidFill>
          </a:ln>
        </p:spPr>
        <p:txBody>
          <a:bodyPr wrap="square" rtlCol="0">
            <a:spAutoFit/>
          </a:bodyPr>
          <a:lstStyle/>
          <a:p>
            <a:r>
              <a:rPr kumimoji="1" lang="ja-JP" altLang="en-US" sz="2400" dirty="0" smtClean="0"/>
              <a:t>地図の状態に</a:t>
            </a:r>
            <a:r>
              <a:rPr kumimoji="1" lang="en-US" altLang="ja-JP" sz="2400" dirty="0" smtClean="0"/>
              <a:t>URL</a:t>
            </a:r>
            <a:r>
              <a:rPr kumimoji="1" lang="ja-JP" altLang="en-US" sz="2400" dirty="0" smtClean="0"/>
              <a:t>がつくのは、地図へのリンクや地図の共有に重要。</a:t>
            </a:r>
            <a:endParaRPr kumimoji="1" lang="en-US" altLang="ja-JP" sz="2400" dirty="0" smtClean="0"/>
          </a:p>
          <a:p>
            <a:r>
              <a:rPr kumimoji="1" lang="ja-JP" altLang="en-US" sz="2400" dirty="0" smtClean="0"/>
              <a:t>これがあることで、たとえば、地図をツイートできる。</a:t>
            </a:r>
            <a:endParaRPr kumimoji="1" lang="en-US" altLang="ja-JP" sz="2400" dirty="0" smtClean="0"/>
          </a:p>
          <a:p>
            <a:pPr marL="342900" indent="-342900">
              <a:buFontTx/>
              <a:buChar char="-"/>
            </a:pPr>
            <a:r>
              <a:rPr lang="en-US" altLang="ja-JP" sz="2400" dirty="0" err="1" smtClean="0"/>
              <a:t>Leaflet.js</a:t>
            </a:r>
            <a:r>
              <a:rPr lang="en-US" altLang="ja-JP" sz="2400" dirty="0" smtClean="0"/>
              <a:t> </a:t>
            </a:r>
            <a:r>
              <a:rPr lang="ja-JP" altLang="en-US" sz="2400" dirty="0" smtClean="0"/>
              <a:t>では、</a:t>
            </a:r>
            <a:r>
              <a:rPr lang="en-US" altLang="ja-JP" sz="2400" dirty="0" smtClean="0"/>
              <a:t>leaflet-hash </a:t>
            </a:r>
            <a:r>
              <a:rPr lang="ja-JP" altLang="en-US" sz="2400" dirty="0" smtClean="0"/>
              <a:t>を付加することで実現。</a:t>
            </a:r>
            <a:endParaRPr lang="en-US" altLang="ja-JP" sz="2400" dirty="0" smtClean="0"/>
          </a:p>
          <a:p>
            <a:pPr marL="342900" indent="-342900">
              <a:buFontTx/>
              <a:buChar char="-"/>
            </a:pPr>
            <a:r>
              <a:rPr kumimoji="1" lang="en-US" altLang="ja-JP" sz="2400" dirty="0" err="1" smtClean="0"/>
              <a:t>Mapbox</a:t>
            </a:r>
            <a:r>
              <a:rPr kumimoji="1" lang="en-US" altLang="ja-JP" sz="2400" dirty="0" smtClean="0"/>
              <a:t> GL JS </a:t>
            </a:r>
            <a:r>
              <a:rPr kumimoji="1" lang="ja-JP" altLang="en-US" sz="2400" dirty="0" smtClean="0"/>
              <a:t>では標準装備。</a:t>
            </a:r>
            <a:endParaRPr kumimoji="1" lang="ja-JP" altLang="en-US" sz="2400" dirty="0"/>
          </a:p>
        </p:txBody>
      </p:sp>
    </p:spTree>
    <p:extLst>
      <p:ext uri="{BB962C8B-B14F-4D97-AF65-F5344CB8AC3E}">
        <p14:creationId xmlns:p14="http://schemas.microsoft.com/office/powerpoint/2010/main" val="1193708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カスタマイズをグローバル</a:t>
            </a:r>
            <a:r>
              <a:rPr lang="ja-JP" altLang="en-US" dirty="0" smtClean="0"/>
              <a:t>適用</a:t>
            </a:r>
            <a:r>
              <a:rPr lang="en-US" altLang="ja-JP" dirty="0" smtClean="0"/>
              <a:t/>
            </a:r>
            <a:br>
              <a:rPr lang="en-US" altLang="ja-JP" dirty="0" smtClean="0"/>
            </a:br>
            <a:r>
              <a:rPr lang="ja-JP" altLang="en-US" dirty="0" smtClean="0"/>
              <a:t>して</a:t>
            </a:r>
            <a:r>
              <a:rPr lang="ja-JP" altLang="en-US" dirty="0"/>
              <a:t>みる</a:t>
            </a:r>
          </a:p>
        </p:txBody>
      </p:sp>
      <p:sp>
        <p:nvSpPr>
          <p:cNvPr id="3" name="テキスト プレースホルダー 2"/>
          <p:cNvSpPr>
            <a:spLocks noGrp="1"/>
          </p:cNvSpPr>
          <p:nvPr>
            <p:ph type="body" idx="1"/>
          </p:nvPr>
        </p:nvSpPr>
        <p:spPr/>
        <p:txBody>
          <a:bodyPr/>
          <a:lstStyle/>
          <a:p>
            <a:r>
              <a:rPr kumimoji="1" lang="en-US" altLang="ja-JP" dirty="0" smtClean="0"/>
              <a:t>Hands-on part 2</a:t>
            </a:r>
            <a:endParaRPr kumimoji="1" lang="ja-JP" altLang="en-US" dirty="0"/>
          </a:p>
        </p:txBody>
      </p:sp>
      <p:sp>
        <p:nvSpPr>
          <p:cNvPr id="4" name="スライド番号プレースホルダー 3"/>
          <p:cNvSpPr>
            <a:spLocks noGrp="1"/>
          </p:cNvSpPr>
          <p:nvPr>
            <p:ph type="sldNum" sz="quarter" idx="12"/>
          </p:nvPr>
        </p:nvSpPr>
        <p:spPr/>
        <p:txBody>
          <a:bodyPr/>
          <a:lstStyle/>
          <a:p>
            <a:fld id="{157C2E0F-8109-EC43-B5F3-1CC942FD576D}" type="slidenum">
              <a:rPr lang="en-US" altLang="ja-JP" smtClean="0"/>
              <a:pPr/>
              <a:t>24</a:t>
            </a:fld>
            <a:endParaRPr lang="en-US" altLang="ja-JP"/>
          </a:p>
        </p:txBody>
      </p:sp>
    </p:spTree>
    <p:extLst>
      <p:ext uri="{BB962C8B-B14F-4D97-AF65-F5344CB8AC3E}">
        <p14:creationId xmlns:p14="http://schemas.microsoft.com/office/powerpoint/2010/main" val="18005750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a:t>
            </a:r>
            <a:r>
              <a:rPr lang="en-US" altLang="ja-JP" dirty="0"/>
              <a:t/>
            </a:r>
            <a:br>
              <a:rPr lang="en-US" altLang="ja-JP" dirty="0"/>
            </a:br>
            <a:r>
              <a:rPr lang="ja-JP" altLang="en-US" dirty="0" smtClean="0"/>
              <a:t>タイルセットについて</a:t>
            </a:r>
            <a:endParaRPr kumimoji="1" lang="ja-JP" altLang="en-US" dirty="0"/>
          </a:p>
        </p:txBody>
      </p:sp>
      <p:sp>
        <p:nvSpPr>
          <p:cNvPr id="3" name="テキスト プレースホルダー 2"/>
          <p:cNvSpPr>
            <a:spLocks noGrp="1"/>
          </p:cNvSpPr>
          <p:nvPr>
            <p:ph type="body" idx="1"/>
          </p:nvPr>
        </p:nvSpPr>
        <p:spPr/>
        <p:txBody>
          <a:bodyPr/>
          <a:lstStyle/>
          <a:p>
            <a:r>
              <a:rPr kumimoji="1" lang="en-US" altLang="ja-JP" dirty="0" smtClean="0"/>
              <a:t>Data-side introduction</a:t>
            </a:r>
            <a:endParaRPr kumimoji="1" lang="ja-JP" altLang="en-US" dirty="0"/>
          </a:p>
        </p:txBody>
      </p:sp>
      <p:sp>
        <p:nvSpPr>
          <p:cNvPr id="4" name="スライド番号プレースホルダー 3"/>
          <p:cNvSpPr>
            <a:spLocks noGrp="1"/>
          </p:cNvSpPr>
          <p:nvPr>
            <p:ph type="sldNum" sz="quarter" idx="12"/>
          </p:nvPr>
        </p:nvSpPr>
        <p:spPr/>
        <p:txBody>
          <a:bodyPr/>
          <a:lstStyle/>
          <a:p>
            <a:fld id="{157C2E0F-8109-EC43-B5F3-1CC942FD576D}" type="slidenum">
              <a:rPr lang="en-US" altLang="ja-JP" smtClean="0"/>
              <a:pPr/>
              <a:t>25</a:t>
            </a:fld>
            <a:endParaRPr lang="en-US" altLang="ja-JP"/>
          </a:p>
        </p:txBody>
      </p:sp>
    </p:spTree>
    <p:extLst>
      <p:ext uri="{BB962C8B-B14F-4D97-AF65-F5344CB8AC3E}">
        <p14:creationId xmlns:p14="http://schemas.microsoft.com/office/powerpoint/2010/main" val="20727450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自分のデータ</a:t>
            </a:r>
            <a:r>
              <a:rPr lang="ja-JP" altLang="en-US" dirty="0" smtClean="0"/>
              <a:t>の</a:t>
            </a:r>
            <a:r>
              <a:rPr lang="en-US" altLang="ja-JP" dirty="0" smtClean="0"/>
              <a:t/>
            </a:r>
            <a:br>
              <a:rPr lang="en-US" altLang="ja-JP" dirty="0" smtClean="0"/>
            </a:br>
            <a:r>
              <a:rPr lang="ja-JP" altLang="en-US" dirty="0" smtClean="0"/>
              <a:t>バイナリベクトルタイル</a:t>
            </a:r>
            <a:r>
              <a:rPr lang="ja-JP" altLang="en-US" dirty="0"/>
              <a:t>を作ってみる</a:t>
            </a:r>
            <a:br>
              <a:rPr lang="ja-JP" altLang="en-US" dirty="0"/>
            </a:br>
            <a:endParaRPr kumimoji="1" lang="ja-JP" altLang="en-US" dirty="0"/>
          </a:p>
        </p:txBody>
      </p:sp>
      <p:sp>
        <p:nvSpPr>
          <p:cNvPr id="3" name="テキスト プレースホルダー 2"/>
          <p:cNvSpPr>
            <a:spLocks noGrp="1"/>
          </p:cNvSpPr>
          <p:nvPr>
            <p:ph type="body" idx="1"/>
          </p:nvPr>
        </p:nvSpPr>
        <p:spPr>
          <a:xfrm>
            <a:off x="721197" y="2906713"/>
            <a:ext cx="7772400" cy="1500187"/>
          </a:xfrm>
        </p:spPr>
        <p:txBody>
          <a:bodyPr/>
          <a:lstStyle/>
          <a:p>
            <a:r>
              <a:rPr kumimoji="1" lang="en-US" altLang="ja-JP" dirty="0" smtClean="0"/>
              <a:t>Hands-on part 3</a:t>
            </a:r>
            <a:endParaRPr kumimoji="1" lang="ja-JP" altLang="en-US" dirty="0"/>
          </a:p>
        </p:txBody>
      </p:sp>
      <p:sp>
        <p:nvSpPr>
          <p:cNvPr id="4" name="スライド番号プレースホルダー 3"/>
          <p:cNvSpPr>
            <a:spLocks noGrp="1"/>
          </p:cNvSpPr>
          <p:nvPr>
            <p:ph type="sldNum" sz="quarter" idx="12"/>
          </p:nvPr>
        </p:nvSpPr>
        <p:spPr/>
        <p:txBody>
          <a:bodyPr/>
          <a:lstStyle/>
          <a:p>
            <a:fld id="{157C2E0F-8109-EC43-B5F3-1CC942FD576D}" type="slidenum">
              <a:rPr lang="en-US" altLang="ja-JP" smtClean="0"/>
              <a:pPr/>
              <a:t>26</a:t>
            </a:fld>
            <a:endParaRPr lang="en-US" altLang="ja-JP"/>
          </a:p>
        </p:txBody>
      </p:sp>
    </p:spTree>
    <p:extLst>
      <p:ext uri="{BB962C8B-B14F-4D97-AF65-F5344CB8AC3E}">
        <p14:creationId xmlns:p14="http://schemas.microsoft.com/office/powerpoint/2010/main" val="1463673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3A70B2C9-D1C4-7F47-A61D-0269AE79F16A}" type="slidenum">
              <a:rPr lang="en-US" altLang="ja-JP" smtClean="0"/>
              <a:pPr/>
              <a:t>27</a:t>
            </a:fld>
            <a:endParaRPr lang="en-US" altLang="ja-JP"/>
          </a:p>
        </p:txBody>
      </p:sp>
      <p:pic>
        <p:nvPicPr>
          <p:cNvPr id="3" name="図 2"/>
          <p:cNvPicPr>
            <a:picLocks noChangeAspect="1"/>
          </p:cNvPicPr>
          <p:nvPr/>
        </p:nvPicPr>
        <p:blipFill>
          <a:blip r:embed="rId2"/>
          <a:stretch>
            <a:fillRect/>
          </a:stretch>
        </p:blipFill>
        <p:spPr>
          <a:xfrm>
            <a:off x="6778673" y="4653136"/>
            <a:ext cx="1905000" cy="1905000"/>
          </a:xfrm>
          <a:prstGeom prst="rect">
            <a:avLst/>
          </a:prstGeom>
        </p:spPr>
      </p:pic>
      <p:pic>
        <p:nvPicPr>
          <p:cNvPr id="4" name="図 3"/>
          <p:cNvPicPr>
            <a:picLocks noChangeAspect="1"/>
          </p:cNvPicPr>
          <p:nvPr/>
        </p:nvPicPr>
        <p:blipFill>
          <a:blip r:embed="rId3"/>
          <a:stretch>
            <a:fillRect/>
          </a:stretch>
        </p:blipFill>
        <p:spPr>
          <a:xfrm>
            <a:off x="2032000" y="2780928"/>
            <a:ext cx="3188072" cy="3188072"/>
          </a:xfrm>
          <a:prstGeom prst="rect">
            <a:avLst/>
          </a:prstGeom>
        </p:spPr>
      </p:pic>
      <p:pic>
        <p:nvPicPr>
          <p:cNvPr id="5" name="図 4"/>
          <p:cNvPicPr>
            <a:picLocks noChangeAspect="1"/>
          </p:cNvPicPr>
          <p:nvPr/>
        </p:nvPicPr>
        <p:blipFill>
          <a:blip r:embed="rId4"/>
          <a:stretch>
            <a:fillRect/>
          </a:stretch>
        </p:blipFill>
        <p:spPr>
          <a:xfrm>
            <a:off x="6156176" y="1388182"/>
            <a:ext cx="1844615" cy="2785492"/>
          </a:xfrm>
          <a:prstGeom prst="rect">
            <a:avLst/>
          </a:prstGeom>
        </p:spPr>
      </p:pic>
      <p:pic>
        <p:nvPicPr>
          <p:cNvPr id="6" name="図 5"/>
          <p:cNvPicPr>
            <a:picLocks noChangeAspect="1"/>
          </p:cNvPicPr>
          <p:nvPr/>
        </p:nvPicPr>
        <p:blipFill>
          <a:blip r:embed="rId5"/>
          <a:stretch>
            <a:fillRect/>
          </a:stretch>
        </p:blipFill>
        <p:spPr>
          <a:xfrm>
            <a:off x="4808104" y="908720"/>
            <a:ext cx="1813974" cy="2467992"/>
          </a:xfrm>
          <a:prstGeom prst="rect">
            <a:avLst/>
          </a:prstGeom>
        </p:spPr>
      </p:pic>
      <p:pic>
        <p:nvPicPr>
          <p:cNvPr id="7" name="図 6"/>
          <p:cNvPicPr>
            <a:picLocks noChangeAspect="1"/>
          </p:cNvPicPr>
          <p:nvPr/>
        </p:nvPicPr>
        <p:blipFill>
          <a:blip r:embed="rId6"/>
          <a:stretch>
            <a:fillRect/>
          </a:stretch>
        </p:blipFill>
        <p:spPr>
          <a:xfrm>
            <a:off x="935664" y="1376120"/>
            <a:ext cx="2484388" cy="1404808"/>
          </a:xfrm>
          <a:prstGeom prst="rect">
            <a:avLst/>
          </a:prstGeom>
        </p:spPr>
      </p:pic>
      <p:pic>
        <p:nvPicPr>
          <p:cNvPr id="8" name="図 7"/>
          <p:cNvPicPr>
            <a:picLocks noChangeAspect="1"/>
          </p:cNvPicPr>
          <p:nvPr/>
        </p:nvPicPr>
        <p:blipFill>
          <a:blip r:embed="rId7"/>
          <a:stretch>
            <a:fillRect/>
          </a:stretch>
        </p:blipFill>
        <p:spPr>
          <a:xfrm>
            <a:off x="649599" y="4374964"/>
            <a:ext cx="1382401" cy="1795326"/>
          </a:xfrm>
          <a:prstGeom prst="rect">
            <a:avLst/>
          </a:prstGeom>
        </p:spPr>
      </p:pic>
      <p:pic>
        <p:nvPicPr>
          <p:cNvPr id="9" name="図 8"/>
          <p:cNvPicPr>
            <a:picLocks noChangeAspect="1"/>
          </p:cNvPicPr>
          <p:nvPr/>
        </p:nvPicPr>
        <p:blipFill>
          <a:blip r:embed="rId8"/>
          <a:stretch>
            <a:fillRect/>
          </a:stretch>
        </p:blipFill>
        <p:spPr>
          <a:xfrm>
            <a:off x="5127389" y="4182647"/>
            <a:ext cx="1743968" cy="2179960"/>
          </a:xfrm>
          <a:prstGeom prst="rect">
            <a:avLst/>
          </a:prstGeom>
        </p:spPr>
      </p:pic>
    </p:spTree>
    <p:extLst>
      <p:ext uri="{BB962C8B-B14F-4D97-AF65-F5344CB8AC3E}">
        <p14:creationId xmlns:p14="http://schemas.microsoft.com/office/powerpoint/2010/main" val="11819344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本日の想定スケジュール</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869808592"/>
              </p:ext>
            </p:extLst>
          </p:nvPr>
        </p:nvGraphicFramePr>
        <p:xfrm>
          <a:off x="457200" y="1364422"/>
          <a:ext cx="8229600" cy="3774440"/>
        </p:xfrm>
        <a:graphic>
          <a:graphicData uri="http://schemas.openxmlformats.org/drawingml/2006/table">
            <a:tbl>
              <a:tblPr firstRow="1" bandRow="1">
                <a:tableStyleId>{5C22544A-7EE6-4342-B048-85BDC9FD1C3A}</a:tableStyleId>
              </a:tblPr>
              <a:tblGrid>
                <a:gridCol w="514400"/>
                <a:gridCol w="1944216"/>
                <a:gridCol w="5770984"/>
              </a:tblGrid>
              <a:tr h="370840">
                <a:tc>
                  <a:txBody>
                    <a:bodyPr/>
                    <a:lstStyle/>
                    <a:p>
                      <a:pPr algn="ctr"/>
                      <a:r>
                        <a:rPr kumimoji="1" lang="en-US" altLang="ja-JP" dirty="0" smtClean="0">
                          <a:solidFill>
                            <a:schemeClr val="tx1"/>
                          </a:solidFill>
                        </a:rPr>
                        <a:t>#</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smtClean="0">
                          <a:solidFill>
                            <a:schemeClr val="tx1"/>
                          </a:solidFill>
                        </a:rPr>
                        <a:t>想定所要時間</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smtClean="0">
                          <a:solidFill>
                            <a:schemeClr val="tx1"/>
                          </a:solidFill>
                        </a:rPr>
                        <a:t>内容</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1</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14:00 </a:t>
                      </a:r>
                      <a:r>
                        <a:rPr kumimoji="1" lang="mr-IN" altLang="ja-JP" dirty="0" smtClean="0"/>
                        <a:t>–</a:t>
                      </a:r>
                      <a:r>
                        <a:rPr kumimoji="1" lang="en-US" altLang="ja-JP" dirty="0" smtClean="0"/>
                        <a:t> 14:30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solidFill>
                            <a:srgbClr val="7030A0"/>
                          </a:solidFill>
                        </a:rPr>
                        <a:t>Introduction</a:t>
                      </a:r>
                      <a:endParaRPr kumimoji="1" lang="ja-JP" alt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2</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14:30 </a:t>
                      </a:r>
                      <a:r>
                        <a:rPr kumimoji="1" lang="mr-IN" altLang="ja-JP" dirty="0" smtClean="0"/>
                        <a:t>–</a:t>
                      </a:r>
                      <a:r>
                        <a:rPr kumimoji="1" lang="en-US" altLang="ja-JP" dirty="0" smtClean="0"/>
                        <a:t> 14:55</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Hands-on part</a:t>
                      </a:r>
                      <a:r>
                        <a:rPr kumimoji="1" lang="en-US" altLang="ja-JP" baseline="0" dirty="0" smtClean="0"/>
                        <a:t> 1</a:t>
                      </a:r>
                    </a:p>
                    <a:p>
                      <a:r>
                        <a:rPr kumimoji="1" lang="ja-JP" altLang="en-US" baseline="0" dirty="0" smtClean="0">
                          <a:solidFill>
                            <a:srgbClr val="0000FF"/>
                          </a:solidFill>
                        </a:rPr>
                        <a:t>地球地図バイナリベクトルサイトをカスタマイズしてみる</a:t>
                      </a:r>
                      <a:endParaRPr kumimoji="1" lang="ja-JP" altLang="en-US"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3</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14:55 </a:t>
                      </a:r>
                      <a:r>
                        <a:rPr kumimoji="1" lang="mr-IN" altLang="ja-JP" dirty="0" smtClean="0"/>
                        <a:t>–</a:t>
                      </a:r>
                      <a:r>
                        <a:rPr kumimoji="1" lang="en-US" altLang="ja-JP" dirty="0" smtClean="0"/>
                        <a:t> 15:20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Hands-on part 2</a:t>
                      </a:r>
                    </a:p>
                    <a:p>
                      <a:r>
                        <a:rPr kumimoji="1" lang="ja-JP" altLang="en-US" dirty="0" smtClean="0">
                          <a:solidFill>
                            <a:srgbClr val="0000FF"/>
                          </a:solidFill>
                        </a:rPr>
                        <a:t>カスタマイズをグローバル適用してみる</a:t>
                      </a:r>
                      <a:endParaRPr kumimoji="1" lang="ja-JP" altLang="en-US"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15:20 </a:t>
                      </a:r>
                      <a:r>
                        <a:rPr kumimoji="1" lang="mr-IN" altLang="ja-JP" dirty="0" smtClean="0"/>
                        <a:t>–</a:t>
                      </a:r>
                      <a:r>
                        <a:rPr kumimoji="1" lang="en-US" altLang="ja-JP" dirty="0" smtClean="0"/>
                        <a:t> 15:40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Break</a:t>
                      </a:r>
                      <a:r>
                        <a:rPr kumimoji="1" lang="en-US" altLang="ja-JP" baseline="0" dirty="0" smtClean="0"/>
                        <a:t> time</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4</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15:40 </a:t>
                      </a:r>
                      <a:r>
                        <a:rPr kumimoji="1" lang="mr-IN" altLang="ja-JP" dirty="0" smtClean="0"/>
                        <a:t>–</a:t>
                      </a:r>
                      <a:r>
                        <a:rPr kumimoji="1" lang="en-US" altLang="ja-JP" dirty="0" smtClean="0"/>
                        <a:t> 16:10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solidFill>
                            <a:srgbClr val="7030A0"/>
                          </a:solidFill>
                        </a:rPr>
                        <a:t>Data-side introduction</a:t>
                      </a:r>
                      <a:endParaRPr kumimoji="1" lang="ja-JP" alt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5</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16:10 </a:t>
                      </a:r>
                      <a:r>
                        <a:rPr kumimoji="1" lang="mr-IN" altLang="ja-JP" dirty="0" smtClean="0"/>
                        <a:t>–</a:t>
                      </a:r>
                      <a:r>
                        <a:rPr kumimoji="1" lang="en-US" altLang="ja-JP" dirty="0" smtClean="0"/>
                        <a:t> 16:35</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Hands-on part 3</a:t>
                      </a:r>
                    </a:p>
                    <a:p>
                      <a:r>
                        <a:rPr kumimoji="1" lang="ja-JP" altLang="en-US" dirty="0" smtClean="0">
                          <a:solidFill>
                            <a:srgbClr val="0000FF"/>
                          </a:solidFill>
                        </a:rPr>
                        <a:t>自分のデータのバイナリベクトルタイルを作ってみる</a:t>
                      </a:r>
                      <a:endParaRPr kumimoji="1" lang="ja-JP" altLang="en-US"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6</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16:35</a:t>
                      </a:r>
                      <a:r>
                        <a:rPr kumimoji="1" lang="en-US" altLang="ja-JP" baseline="0" dirty="0" smtClean="0"/>
                        <a:t> </a:t>
                      </a:r>
                      <a:r>
                        <a:rPr kumimoji="1" lang="mr-IN" altLang="ja-JP" baseline="0" dirty="0" smtClean="0"/>
                        <a:t>–</a:t>
                      </a:r>
                      <a:r>
                        <a:rPr kumimoji="1" lang="en-US" altLang="ja-JP" baseline="0" dirty="0" smtClean="0"/>
                        <a:t> 17:00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solidFill>
                            <a:srgbClr val="FF0000"/>
                          </a:solidFill>
                        </a:rPr>
                        <a:t>Presentation</a:t>
                      </a:r>
                      <a:r>
                        <a:rPr kumimoji="1" lang="en-US" altLang="ja-JP" dirty="0" smtClean="0"/>
                        <a:t> and closing</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3</a:t>
            </a:fld>
            <a:endParaRPr lang="en-US" altLang="ja-JP"/>
          </a:p>
        </p:txBody>
      </p:sp>
      <p:sp>
        <p:nvSpPr>
          <p:cNvPr id="6" name="テキスト ボックス 5"/>
          <p:cNvSpPr txBox="1"/>
          <p:nvPr/>
        </p:nvSpPr>
        <p:spPr>
          <a:xfrm>
            <a:off x="5436096" y="949599"/>
            <a:ext cx="3417923" cy="369332"/>
          </a:xfrm>
          <a:prstGeom prst="rect">
            <a:avLst/>
          </a:prstGeom>
          <a:noFill/>
        </p:spPr>
        <p:txBody>
          <a:bodyPr wrap="none" rtlCol="0">
            <a:spAutoFit/>
          </a:bodyPr>
          <a:lstStyle/>
          <a:p>
            <a:r>
              <a:rPr kumimoji="1" lang="en-US" altLang="ja-JP" dirty="0" smtClean="0"/>
              <a:t>※</a:t>
            </a:r>
            <a:r>
              <a:rPr kumimoji="1" lang="ja-JP" altLang="en-US" dirty="0" smtClean="0"/>
              <a:t>時間割はおおよそのものです。</a:t>
            </a:r>
            <a:endParaRPr kumimoji="1" lang="ja-JP" altLang="en-US" dirty="0"/>
          </a:p>
        </p:txBody>
      </p:sp>
      <p:sp>
        <p:nvSpPr>
          <p:cNvPr id="7" name="テキスト ボックス 6"/>
          <p:cNvSpPr txBox="1"/>
          <p:nvPr/>
        </p:nvSpPr>
        <p:spPr>
          <a:xfrm>
            <a:off x="543493" y="5302949"/>
            <a:ext cx="8057014" cy="646331"/>
          </a:xfrm>
          <a:prstGeom prst="rect">
            <a:avLst/>
          </a:prstGeom>
          <a:noFill/>
        </p:spPr>
        <p:txBody>
          <a:bodyPr wrap="none" rtlCol="0">
            <a:spAutoFit/>
          </a:bodyPr>
          <a:lstStyle/>
          <a:p>
            <a:r>
              <a:rPr kumimoji="1" lang="ja-JP" altLang="en-US" dirty="0" smtClean="0"/>
              <a:t>プレゼンテーション：</a:t>
            </a:r>
            <a:endParaRPr kumimoji="1" lang="en-US" altLang="ja-JP" dirty="0" smtClean="0"/>
          </a:p>
          <a:p>
            <a:r>
              <a:rPr kumimoji="1" lang="ja-JP" altLang="en-US" dirty="0" smtClean="0"/>
              <a:t>ハンズオンの作品又は要望・期待・アイディアを、挙手ベースで発表して頂きます。</a:t>
            </a:r>
            <a:endParaRPr kumimoji="1" lang="ja-JP" altLang="en-US" dirty="0"/>
          </a:p>
        </p:txBody>
      </p:sp>
    </p:spTree>
    <p:extLst>
      <p:ext uri="{BB962C8B-B14F-4D97-AF65-F5344CB8AC3E}">
        <p14:creationId xmlns:p14="http://schemas.microsoft.com/office/powerpoint/2010/main" val="7504247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なぜプレゼンテーションタイムを入れるのか</a:t>
            </a:r>
            <a:endParaRPr kumimoji="1" lang="ja-JP" altLang="en-US" dirty="0"/>
          </a:p>
        </p:txBody>
      </p:sp>
      <p:sp>
        <p:nvSpPr>
          <p:cNvPr id="3" name="コンテンツ プレースホルダー 2"/>
          <p:cNvSpPr>
            <a:spLocks noGrp="1"/>
          </p:cNvSpPr>
          <p:nvPr>
            <p:ph idx="1"/>
          </p:nvPr>
        </p:nvSpPr>
        <p:spPr>
          <a:xfrm>
            <a:off x="457200" y="620688"/>
            <a:ext cx="8229600" cy="547260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t>ジオスペーシャルのオープンイノベーションには次の</a:t>
            </a:r>
            <a:r>
              <a:rPr kumimoji="1" lang="en-US" altLang="ja-JP" dirty="0" smtClean="0"/>
              <a:t>3</a:t>
            </a:r>
            <a:r>
              <a:rPr kumimoji="1" lang="ja-JP" altLang="en-US" dirty="0" smtClean="0"/>
              <a:t>点が重要と考えているから。</a:t>
            </a:r>
            <a:endParaRPr kumimoji="1" lang="en-US" altLang="ja-JP" dirty="0" smtClean="0"/>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altLang="ja-JP" dirty="0" smtClean="0">
                <a:solidFill>
                  <a:srgbClr val="FF0000"/>
                </a:solidFill>
              </a:rPr>
              <a:t>collaboration / coordination</a:t>
            </a:r>
          </a:p>
          <a:p>
            <a:pPr marL="914400" lvl="1" indent="-514350" fontAlgn="auto">
              <a:spcBef>
                <a:spcPts val="0"/>
              </a:spcBef>
              <a:spcAft>
                <a:spcPts val="0"/>
              </a:spcAft>
              <a:buFont typeface="Wingdings" charset="2"/>
              <a:buChar char="p"/>
            </a:pPr>
            <a:r>
              <a:rPr lang="ja-JP" altLang="en-US" dirty="0" smtClean="0"/>
              <a:t>協働できるための情報を十分に共有する。</a:t>
            </a:r>
            <a:endParaRPr lang="en-US" altLang="ja-JP" dirty="0" smtClean="0"/>
          </a:p>
          <a:p>
            <a:pPr marL="914400" lvl="1" indent="-514350" fontAlgn="auto">
              <a:spcBef>
                <a:spcPts val="0"/>
              </a:spcBef>
              <a:spcAft>
                <a:spcPts val="0"/>
              </a:spcAft>
              <a:buFont typeface="Wingdings" charset="2"/>
              <a:buChar char="Ø"/>
            </a:pPr>
            <a:r>
              <a:rPr kumimoji="1" lang="ja-JP" altLang="en-US" dirty="0" smtClean="0"/>
              <a:t>情報提供・意見交換で対応</a:t>
            </a:r>
            <a:endParaRPr kumimoji="1" lang="en-US" altLang="ja-JP" dirty="0" smtClean="0"/>
          </a:p>
          <a:p>
            <a:pPr marL="514350" indent="-514350" fontAlgn="auto">
              <a:spcBef>
                <a:spcPts val="0"/>
              </a:spcBef>
              <a:spcAft>
                <a:spcPts val="0"/>
              </a:spcAft>
              <a:buFont typeface="+mj-lt"/>
              <a:buAutoNum type="arabicPeriod"/>
            </a:pPr>
            <a:r>
              <a:rPr lang="en-US" altLang="ja-JP" dirty="0" smtClean="0">
                <a:solidFill>
                  <a:srgbClr val="FF0000"/>
                </a:solidFill>
              </a:rPr>
              <a:t>ownership</a:t>
            </a:r>
          </a:p>
          <a:p>
            <a:pPr marL="914400" lvl="1" indent="-514350" fontAlgn="auto">
              <a:spcBef>
                <a:spcPts val="0"/>
              </a:spcBef>
              <a:spcAft>
                <a:spcPts val="0"/>
              </a:spcAft>
              <a:buFont typeface="Wingdings" charset="2"/>
              <a:buChar char="p"/>
            </a:pPr>
            <a:r>
              <a:rPr lang="ja-JP" altLang="en-US" dirty="0" smtClean="0"/>
              <a:t>作業を他人ごとではなく自分ごとにする。</a:t>
            </a:r>
            <a:endParaRPr lang="en-US" altLang="ja-JP" dirty="0" smtClean="0"/>
          </a:p>
          <a:p>
            <a:pPr marL="914400" lvl="1" indent="-514350" fontAlgn="auto">
              <a:spcBef>
                <a:spcPts val="0"/>
              </a:spcBef>
              <a:spcAft>
                <a:spcPts val="0"/>
              </a:spcAft>
              <a:buFont typeface="Wingdings" charset="2"/>
              <a:buChar char="Ø"/>
            </a:pPr>
            <a:r>
              <a:rPr kumimoji="1" lang="ja-JP" altLang="en-US" dirty="0" smtClean="0"/>
              <a:t>ハンズオンで対応</a:t>
            </a:r>
            <a:endParaRPr kumimoji="1" lang="en-US" altLang="ja-JP" dirty="0" smtClean="0"/>
          </a:p>
          <a:p>
            <a:pPr marL="514350" indent="-514350" fontAlgn="auto">
              <a:spcBef>
                <a:spcPts val="0"/>
              </a:spcBef>
              <a:spcAft>
                <a:spcPts val="0"/>
              </a:spcAft>
              <a:buFont typeface="+mj-lt"/>
              <a:buAutoNum type="arabicPeriod"/>
            </a:pPr>
            <a:r>
              <a:rPr lang="en-US" altLang="ja-JP" dirty="0" smtClean="0">
                <a:solidFill>
                  <a:srgbClr val="FF0000"/>
                </a:solidFill>
              </a:rPr>
              <a:t>involvement</a:t>
            </a:r>
          </a:p>
          <a:p>
            <a:pPr marL="914400" lvl="1" indent="-514350" fontAlgn="auto">
              <a:spcBef>
                <a:spcPts val="0"/>
              </a:spcBef>
              <a:spcAft>
                <a:spcPts val="0"/>
              </a:spcAft>
              <a:buFont typeface="Wingdings" charset="2"/>
              <a:buChar char="p"/>
            </a:pPr>
            <a:r>
              <a:rPr lang="ja-JP" altLang="en-US" dirty="0" smtClean="0"/>
              <a:t>巻き込みを行いインタラクションを始める。</a:t>
            </a:r>
            <a:endParaRPr lang="en-US" altLang="ja-JP" dirty="0" smtClean="0"/>
          </a:p>
          <a:p>
            <a:pPr marL="914400" lvl="1" indent="-514350" fontAlgn="auto">
              <a:spcBef>
                <a:spcPts val="0"/>
              </a:spcBef>
              <a:spcAft>
                <a:spcPts val="0"/>
              </a:spcAft>
              <a:buFont typeface="Wingdings" charset="2"/>
              <a:buChar char="Ø"/>
            </a:pPr>
            <a:r>
              <a:rPr kumimoji="1" lang="ja-JP" altLang="en-US" dirty="0" smtClean="0"/>
              <a:t>プレゼンテーションで対応</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4</a:t>
            </a:fld>
            <a:endParaRPr lang="en-US" altLang="ja-JP"/>
          </a:p>
        </p:txBody>
      </p:sp>
      <p:pic>
        <p:nvPicPr>
          <p:cNvPr id="5" name="図 4"/>
          <p:cNvPicPr>
            <a:picLocks noChangeAspect="1"/>
          </p:cNvPicPr>
          <p:nvPr/>
        </p:nvPicPr>
        <p:blipFill>
          <a:blip r:embed="rId2"/>
          <a:stretch>
            <a:fillRect/>
          </a:stretch>
        </p:blipFill>
        <p:spPr>
          <a:xfrm>
            <a:off x="7551712" y="5256584"/>
            <a:ext cx="1484784" cy="1484784"/>
          </a:xfrm>
          <a:prstGeom prst="rect">
            <a:avLst/>
          </a:prstGeom>
        </p:spPr>
      </p:pic>
    </p:spTree>
    <p:extLst>
      <p:ext uri="{BB962C8B-B14F-4D97-AF65-F5344CB8AC3E}">
        <p14:creationId xmlns:p14="http://schemas.microsoft.com/office/powerpoint/2010/main" val="17447991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3"/>
          <a:stretch>
            <a:fillRect/>
          </a:stretch>
        </p:blipFill>
        <p:spPr>
          <a:xfrm>
            <a:off x="0" y="538850"/>
            <a:ext cx="2996455" cy="4042277"/>
          </a:xfrm>
          <a:prstGeom prst="rect">
            <a:avLst/>
          </a:prstGeom>
        </p:spPr>
      </p:pic>
      <p:sp>
        <p:nvSpPr>
          <p:cNvPr id="2" name="タイトル 1"/>
          <p:cNvSpPr>
            <a:spLocks noGrp="1"/>
          </p:cNvSpPr>
          <p:nvPr>
            <p:ph type="title"/>
          </p:nvPr>
        </p:nvSpPr>
        <p:spPr/>
        <p:txBody>
          <a:bodyPr/>
          <a:lstStyle/>
          <a:p>
            <a:r>
              <a:rPr lang="ja-JP" altLang="en-US" dirty="0" smtClean="0"/>
              <a:t>自己紹介</a:t>
            </a:r>
            <a:endParaRPr kumimoji="1" lang="ja-JP" altLang="en-US" dirty="0"/>
          </a:p>
        </p:txBody>
      </p:sp>
      <p:graphicFrame>
        <p:nvGraphicFramePr>
          <p:cNvPr id="5" name="コンテンツ プレースホルダー 4"/>
          <p:cNvGraphicFramePr>
            <a:graphicFrameLocks noGrp="1"/>
          </p:cNvGraphicFramePr>
          <p:nvPr>
            <p:ph idx="1"/>
            <p:extLst/>
          </p:nvPr>
        </p:nvGraphicFramePr>
        <p:xfrm>
          <a:off x="2267744" y="692696"/>
          <a:ext cx="6768752" cy="61653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スライド番号プレースホルダー 3"/>
          <p:cNvSpPr>
            <a:spLocks noGrp="1"/>
          </p:cNvSpPr>
          <p:nvPr>
            <p:ph type="sldNum" sz="quarter" idx="12"/>
          </p:nvPr>
        </p:nvSpPr>
        <p:spPr/>
        <p:txBody>
          <a:bodyPr/>
          <a:lstStyle/>
          <a:p>
            <a:fld id="{DF19BB49-3EEA-5940-8F6A-02CBD6F4CB00}" type="slidenum">
              <a:rPr lang="en-US" altLang="ja-JP" smtClean="0"/>
              <a:pPr/>
              <a:t>5</a:t>
            </a:fld>
            <a:endParaRPr lang="en-US" altLang="ja-JP"/>
          </a:p>
        </p:txBody>
      </p:sp>
      <p:sp>
        <p:nvSpPr>
          <p:cNvPr id="3" name="テキスト ボックス 2"/>
          <p:cNvSpPr txBox="1"/>
          <p:nvPr/>
        </p:nvSpPr>
        <p:spPr>
          <a:xfrm>
            <a:off x="35496" y="4509120"/>
            <a:ext cx="1986441" cy="646331"/>
          </a:xfrm>
          <a:prstGeom prst="rect">
            <a:avLst/>
          </a:prstGeom>
          <a:noFill/>
        </p:spPr>
        <p:txBody>
          <a:bodyPr wrap="none" rtlCol="0">
            <a:spAutoFit/>
          </a:bodyPr>
          <a:lstStyle/>
          <a:p>
            <a:pPr marL="285750" indent="-285750">
              <a:buFont typeface="Wingdings" charset="2"/>
              <a:buChar char="p"/>
            </a:pPr>
            <a:r>
              <a:rPr kumimoji="1" lang="en-US" altLang="ja-JP" dirty="0" err="1" smtClean="0"/>
              <a:t>github.com</a:t>
            </a:r>
            <a:r>
              <a:rPr kumimoji="1" lang="en-US" altLang="ja-JP" dirty="0" smtClean="0"/>
              <a:t>/</a:t>
            </a:r>
            <a:r>
              <a:rPr kumimoji="1" lang="en-US" altLang="ja-JP" dirty="0" err="1" smtClean="0"/>
              <a:t>hfu</a:t>
            </a:r>
            <a:endParaRPr kumimoji="1" lang="en-US" altLang="ja-JP" dirty="0" smtClean="0"/>
          </a:p>
          <a:p>
            <a:pPr marL="285750" indent="-285750">
              <a:buFont typeface="Wingdings" charset="2"/>
              <a:buChar char="p"/>
            </a:pPr>
            <a:r>
              <a:rPr lang="en-US" altLang="ja-JP" dirty="0" err="1" smtClean="0"/>
              <a:t>facebook</a:t>
            </a:r>
            <a:endParaRPr kumimoji="1" lang="ja-JP" altLang="en-US" dirty="0"/>
          </a:p>
        </p:txBody>
      </p:sp>
    </p:spTree>
    <p:extLst>
      <p:ext uri="{BB962C8B-B14F-4D97-AF65-F5344CB8AC3E}">
        <p14:creationId xmlns:p14="http://schemas.microsoft.com/office/powerpoint/2010/main" val="9308183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028384" cy="476250"/>
          </a:xfrm>
        </p:spPr>
        <p:txBody>
          <a:bodyPr/>
          <a:lstStyle/>
          <a:p>
            <a:r>
              <a:rPr kumimoji="1" lang="en-US" altLang="ja-JP" dirty="0" smtClean="0"/>
              <a:t>【</a:t>
            </a:r>
            <a:r>
              <a:rPr kumimoji="1" lang="ja-JP" altLang="en-US" dirty="0" smtClean="0"/>
              <a:t>私見</a:t>
            </a:r>
            <a:r>
              <a:rPr kumimoji="1" lang="en-US" altLang="ja-JP" dirty="0" smtClean="0"/>
              <a:t>】</a:t>
            </a:r>
            <a:r>
              <a:rPr kumimoji="1" lang="ja-JP" altLang="en-US" dirty="0" smtClean="0"/>
              <a:t>ジオをウェブファーストで考えることの重要性</a:t>
            </a:r>
            <a:endParaRPr kumimoji="1" lang="ja-JP" altLang="en-US" dirty="0"/>
          </a:p>
        </p:txBody>
      </p:sp>
      <p:sp>
        <p:nvSpPr>
          <p:cNvPr id="3" name="コンテンツ プレースホルダー 2"/>
          <p:cNvSpPr>
            <a:spLocks noGrp="1"/>
          </p:cNvSpPr>
          <p:nvPr>
            <p:ph idx="1"/>
          </p:nvPr>
        </p:nvSpPr>
        <p:spPr>
          <a:xfrm>
            <a:off x="107504" y="548680"/>
            <a:ext cx="8856984" cy="6309320"/>
          </a:xfrm>
        </p:spPr>
        <p:txBody>
          <a:bodyPr/>
          <a:lstStyle/>
          <a:p>
            <a:pPr marL="0" indent="0" algn="ctr">
              <a:buNone/>
            </a:pPr>
            <a:r>
              <a:rPr kumimoji="1" lang="ja-JP" altLang="en-US" sz="8800" dirty="0" smtClean="0"/>
              <a:t>ウェブ地図</a:t>
            </a:r>
            <a:endParaRPr kumimoji="1" lang="en-US" altLang="ja-JP" sz="8800" dirty="0" smtClean="0"/>
          </a:p>
          <a:p>
            <a:r>
              <a:rPr lang="ja-JP" altLang="en-US" dirty="0" smtClean="0"/>
              <a:t>単なるジオのウェブエクステンションではない。</a:t>
            </a:r>
            <a:endParaRPr lang="en-US" altLang="ja-JP" dirty="0" smtClean="0"/>
          </a:p>
          <a:p>
            <a:r>
              <a:rPr kumimoji="1" lang="ja-JP" altLang="en-US" dirty="0" smtClean="0"/>
              <a:t>ジオのカルチャーの変換を巻き起こしている。</a:t>
            </a:r>
            <a:endParaRPr kumimoji="1" lang="en-US" altLang="ja-JP" dirty="0" smtClean="0"/>
          </a:p>
          <a:p>
            <a:pPr lvl="1">
              <a:buFont typeface="Wingdings" charset="2"/>
              <a:buChar char="p"/>
            </a:pPr>
            <a:r>
              <a:rPr lang="en-US" altLang="ja-JP" dirty="0" smtClean="0">
                <a:latin typeface="MS PMincho" charset="-128"/>
                <a:ea typeface="MS PMincho" charset="-128"/>
                <a:cs typeface="MS PMincho" charset="-128"/>
              </a:rPr>
              <a:t> </a:t>
            </a:r>
            <a:r>
              <a:rPr lang="ja-JP" altLang="en-US" dirty="0" smtClean="0">
                <a:latin typeface="MS PMincho" charset="-128"/>
                <a:ea typeface="MS PMincho" charset="-128"/>
                <a:cs typeface="MS PMincho" charset="-128"/>
              </a:rPr>
              <a:t>「</a:t>
            </a:r>
            <a:r>
              <a:rPr lang="en-US" altLang="ja-JP" dirty="0" smtClean="0">
                <a:latin typeface="MS PMincho" charset="-128"/>
                <a:ea typeface="MS PMincho" charset="-128"/>
                <a:cs typeface="MS PMincho" charset="-128"/>
              </a:rPr>
              <a:t>ZIP</a:t>
            </a:r>
            <a:r>
              <a:rPr lang="ja-JP" altLang="en-US" dirty="0" smtClean="0">
                <a:latin typeface="MS PMincho" charset="-128"/>
                <a:ea typeface="MS PMincho" charset="-128"/>
                <a:cs typeface="MS PMincho" charset="-128"/>
              </a:rPr>
              <a:t>をダウンロードして、コンバートして</a:t>
            </a:r>
            <a:r>
              <a:rPr lang="en-US" altLang="ja-JP" dirty="0" smtClean="0">
                <a:latin typeface="MS PMincho" charset="-128"/>
                <a:ea typeface="MS PMincho" charset="-128"/>
                <a:cs typeface="MS PMincho" charset="-128"/>
              </a:rPr>
              <a:t>GIS</a:t>
            </a:r>
            <a:r>
              <a:rPr lang="ja-JP" altLang="en-US" dirty="0" smtClean="0">
                <a:latin typeface="MS PMincho" charset="-128"/>
                <a:ea typeface="MS PMincho" charset="-128"/>
                <a:cs typeface="MS PMincho" charset="-128"/>
              </a:rPr>
              <a:t>にかける」という</a:t>
            </a:r>
            <a:r>
              <a:rPr lang="ja-JP" altLang="en-US" dirty="0" smtClean="0">
                <a:solidFill>
                  <a:srgbClr val="FF0000"/>
                </a:solidFill>
                <a:latin typeface="MS PMincho" charset="-128"/>
                <a:ea typeface="MS PMincho" charset="-128"/>
                <a:cs typeface="MS PMincho" charset="-128"/>
              </a:rPr>
              <a:t>擬有体物的なカルチャーからの脱却</a:t>
            </a:r>
            <a:endParaRPr lang="en-US" altLang="ja-JP" dirty="0" smtClean="0">
              <a:solidFill>
                <a:srgbClr val="FF0000"/>
              </a:solidFill>
              <a:latin typeface="MS PMincho" charset="-128"/>
              <a:ea typeface="MS PMincho" charset="-128"/>
              <a:cs typeface="MS PMincho" charset="-128"/>
            </a:endParaRPr>
          </a:p>
          <a:p>
            <a:pPr lvl="2">
              <a:buFont typeface="Wingdings" charset="2"/>
              <a:buChar char="ü"/>
            </a:pPr>
            <a:r>
              <a:rPr lang="en-US" altLang="ja-JP" dirty="0">
                <a:latin typeface="MS PMincho" charset="-128"/>
                <a:ea typeface="MS PMincho" charset="-128"/>
                <a:cs typeface="MS PMincho" charset="-128"/>
              </a:rPr>
              <a:t> </a:t>
            </a:r>
            <a:r>
              <a:rPr lang="ja-JP" altLang="en-US" dirty="0" smtClean="0">
                <a:latin typeface="MS PMincho" charset="-128"/>
                <a:ea typeface="MS PMincho" charset="-128"/>
                <a:cs typeface="MS PMincho" charset="-128"/>
              </a:rPr>
              <a:t>「刊行物を複製する」から「</a:t>
            </a:r>
            <a:r>
              <a:rPr lang="ja-JP" altLang="en-US" dirty="0" smtClean="0">
                <a:solidFill>
                  <a:srgbClr val="FF0000"/>
                </a:solidFill>
                <a:latin typeface="MS PMincho" charset="-128"/>
                <a:ea typeface="MS PMincho" charset="-128"/>
                <a:cs typeface="MS PMincho" charset="-128"/>
              </a:rPr>
              <a:t>オンデマンドに刊行を受ける</a:t>
            </a:r>
            <a:r>
              <a:rPr lang="ja-JP" altLang="en-US" dirty="0" smtClean="0">
                <a:latin typeface="MS PMincho" charset="-128"/>
                <a:ea typeface="MS PMincho" charset="-128"/>
                <a:cs typeface="MS PMincho" charset="-128"/>
              </a:rPr>
              <a:t>」</a:t>
            </a:r>
            <a:endParaRPr lang="en-US" altLang="ja-JP" dirty="0" smtClean="0">
              <a:latin typeface="MS PMincho" charset="-128"/>
              <a:ea typeface="MS PMincho" charset="-128"/>
              <a:cs typeface="MS PMincho" charset="-128"/>
            </a:endParaRPr>
          </a:p>
          <a:p>
            <a:pPr lvl="2">
              <a:buFont typeface="Wingdings" charset="2"/>
              <a:buChar char="ü"/>
            </a:pPr>
            <a:r>
              <a:rPr lang="en-US" altLang="ja-JP" dirty="0" smtClean="0">
                <a:latin typeface="MS PMincho" charset="-128"/>
                <a:ea typeface="MS PMincho" charset="-128"/>
                <a:cs typeface="MS PMincho" charset="-128"/>
              </a:rPr>
              <a:t> </a:t>
            </a:r>
            <a:r>
              <a:rPr lang="ja-JP" altLang="en-US" dirty="0" smtClean="0">
                <a:latin typeface="MS PMincho" charset="-128"/>
                <a:ea typeface="MS PMincho" charset="-128"/>
                <a:cs typeface="MS PMincho" charset="-128"/>
              </a:rPr>
              <a:t>ベクトルデータ・ラスタデータが入ることで「</a:t>
            </a:r>
            <a:r>
              <a:rPr lang="ja-JP" altLang="en-US" dirty="0" smtClean="0">
                <a:solidFill>
                  <a:srgbClr val="FF0000"/>
                </a:solidFill>
                <a:latin typeface="MS PMincho" charset="-128"/>
                <a:ea typeface="MS PMincho" charset="-128"/>
                <a:cs typeface="MS PMincho" charset="-128"/>
              </a:rPr>
              <a:t>機械判読可能</a:t>
            </a:r>
            <a:r>
              <a:rPr lang="ja-JP" altLang="en-US" dirty="0" smtClean="0">
                <a:latin typeface="MS PMincho" charset="-128"/>
                <a:ea typeface="MS PMincho" charset="-128"/>
                <a:cs typeface="MS PMincho" charset="-128"/>
              </a:rPr>
              <a:t>」</a:t>
            </a:r>
            <a:endParaRPr lang="en-US" altLang="ja-JP" dirty="0" smtClean="0">
              <a:latin typeface="MS PMincho" charset="-128"/>
              <a:ea typeface="MS PMincho" charset="-128"/>
              <a:cs typeface="MS PMincho" charset="-128"/>
            </a:endParaRPr>
          </a:p>
          <a:p>
            <a:pPr lvl="1">
              <a:buFont typeface="Wingdings" charset="2"/>
              <a:buChar char="p"/>
            </a:pPr>
            <a:r>
              <a:rPr lang="en-US" altLang="ja-JP" dirty="0" smtClean="0">
                <a:latin typeface="MS PMincho" charset="-128"/>
                <a:ea typeface="MS PMincho" charset="-128"/>
                <a:cs typeface="MS PMincho" charset="-128"/>
              </a:rPr>
              <a:t> </a:t>
            </a:r>
            <a:r>
              <a:rPr lang="ja-JP" altLang="en-US" dirty="0" smtClean="0">
                <a:latin typeface="MS PMincho" charset="-128"/>
                <a:ea typeface="MS PMincho" charset="-128"/>
                <a:cs typeface="MS PMincho" charset="-128"/>
              </a:rPr>
              <a:t>情報がソフトウェア</a:t>
            </a:r>
            <a:r>
              <a:rPr lang="en-US" altLang="ja-JP" dirty="0" smtClean="0">
                <a:latin typeface="MS PMincho" charset="-128"/>
                <a:ea typeface="MS PMincho" charset="-128"/>
                <a:cs typeface="MS PMincho" charset="-128"/>
              </a:rPr>
              <a:t>/GIS</a:t>
            </a:r>
            <a:r>
              <a:rPr lang="ja-JP" altLang="en-US" dirty="0" smtClean="0">
                <a:latin typeface="MS PMincho" charset="-128"/>
                <a:ea typeface="MS PMincho" charset="-128"/>
                <a:cs typeface="MS PMincho" charset="-128"/>
              </a:rPr>
              <a:t>ではなくて</a:t>
            </a:r>
            <a:r>
              <a:rPr lang="ja-JP" altLang="en-US" dirty="0" smtClean="0">
                <a:solidFill>
                  <a:srgbClr val="FF0000"/>
                </a:solidFill>
                <a:latin typeface="MS PMincho" charset="-128"/>
                <a:ea typeface="MS PMincho" charset="-128"/>
                <a:cs typeface="MS PMincho" charset="-128"/>
              </a:rPr>
              <a:t>人に伝わる</a:t>
            </a:r>
            <a:r>
              <a:rPr lang="ja-JP" altLang="en-US" dirty="0" smtClean="0">
                <a:latin typeface="MS PMincho" charset="-128"/>
                <a:ea typeface="MS PMincho" charset="-128"/>
                <a:cs typeface="MS PMincho" charset="-128"/>
              </a:rPr>
              <a:t>ことの重要さ。</a:t>
            </a:r>
            <a:r>
              <a:rPr lang="ja-JP" altLang="en-US" spc="-150" dirty="0" smtClean="0">
                <a:latin typeface="MS PMincho" charset="-128"/>
                <a:ea typeface="MS PMincho" charset="-128"/>
                <a:cs typeface="MS PMincho" charset="-128"/>
              </a:rPr>
              <a:t>人の行動を変えてはじめて有用な情報である。</a:t>
            </a:r>
            <a:endParaRPr lang="en-US" altLang="ja-JP" spc="-150" dirty="0" smtClean="0">
              <a:latin typeface="MS PMincho" charset="-128"/>
              <a:ea typeface="MS PMincho" charset="-128"/>
              <a:cs typeface="MS PMincho" charset="-128"/>
            </a:endParaRPr>
          </a:p>
          <a:p>
            <a:pPr lvl="1">
              <a:buFont typeface="Wingdings" charset="2"/>
              <a:buChar char="p"/>
            </a:pPr>
            <a:r>
              <a:rPr lang="en-US" altLang="ja-JP" dirty="0">
                <a:latin typeface="MS PMincho" charset="-128"/>
                <a:ea typeface="MS PMincho" charset="-128"/>
                <a:cs typeface="MS PMincho" charset="-128"/>
              </a:rPr>
              <a:t> </a:t>
            </a:r>
            <a:r>
              <a:rPr lang="ja-JP" altLang="en-US" dirty="0" smtClean="0">
                <a:latin typeface="MS PMincho" charset="-128"/>
                <a:ea typeface="MS PMincho" charset="-128"/>
                <a:cs typeface="MS PMincho" charset="-128"/>
              </a:rPr>
              <a:t>このカルチャーの変換を通じてはじめて、デジタル　地図が</a:t>
            </a:r>
            <a:r>
              <a:rPr lang="ja-JP" altLang="en-US" dirty="0" smtClean="0">
                <a:solidFill>
                  <a:srgbClr val="FF0000"/>
                </a:solidFill>
                <a:latin typeface="MS PMincho" charset="-128"/>
                <a:ea typeface="MS PMincho" charset="-128"/>
                <a:cs typeface="MS PMincho" charset="-128"/>
              </a:rPr>
              <a:t>紙地図の利便性に匹敵</a:t>
            </a:r>
            <a:r>
              <a:rPr lang="ja-JP" altLang="en-US" dirty="0" smtClean="0">
                <a:latin typeface="MS PMincho" charset="-128"/>
                <a:ea typeface="MS PMincho" charset="-128"/>
                <a:cs typeface="MS PMincho" charset="-128"/>
              </a:rPr>
              <a:t>しつつある。</a:t>
            </a:r>
            <a:endParaRPr kumimoji="1" lang="ja-JP" altLang="en-US" dirty="0">
              <a:latin typeface="MS PMincho" charset="-128"/>
              <a:ea typeface="MS PMincho" charset="-128"/>
              <a:cs typeface="MS PMincho" charset="-128"/>
            </a:endParaRPr>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6</a:t>
            </a:fld>
            <a:endParaRPr lang="en-US" altLang="ja-JP"/>
          </a:p>
        </p:txBody>
      </p:sp>
    </p:spTree>
    <p:extLst>
      <p:ext uri="{BB962C8B-B14F-4D97-AF65-F5344CB8AC3E}">
        <p14:creationId xmlns:p14="http://schemas.microsoft.com/office/powerpoint/2010/main" val="17012794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172400" cy="476250"/>
          </a:xfrm>
        </p:spPr>
        <p:txBody>
          <a:bodyPr/>
          <a:lstStyle/>
          <a:p>
            <a:r>
              <a:rPr kumimoji="1" lang="en-US" altLang="ja-JP" dirty="0" smtClean="0"/>
              <a:t>【</a:t>
            </a:r>
            <a:r>
              <a:rPr kumimoji="1" lang="ja-JP" altLang="en-US" dirty="0" smtClean="0"/>
              <a:t>私見</a:t>
            </a:r>
            <a:r>
              <a:rPr kumimoji="1" lang="en-US" altLang="ja-JP" dirty="0" smtClean="0"/>
              <a:t>】</a:t>
            </a:r>
            <a:r>
              <a:rPr kumimoji="1" lang="ja-JP" altLang="en-US" dirty="0" smtClean="0"/>
              <a:t>ウェブが個別分野のフィロソフィーを変える構造</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7</a:t>
            </a:fld>
            <a:endParaRPr lang="en-US" altLang="ja-JP"/>
          </a:p>
        </p:txBody>
      </p:sp>
      <p:sp>
        <p:nvSpPr>
          <p:cNvPr id="5" name="円/楕円 4"/>
          <p:cNvSpPr/>
          <p:nvPr/>
        </p:nvSpPr>
        <p:spPr>
          <a:xfrm>
            <a:off x="1547664" y="620688"/>
            <a:ext cx="2232248" cy="172819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＜個別分野＞</a:t>
            </a:r>
            <a:endParaRPr kumimoji="1" lang="en-US" altLang="ja-JP" dirty="0" smtClean="0">
              <a:solidFill>
                <a:schemeClr val="tx1"/>
              </a:solidFill>
            </a:endParaRPr>
          </a:p>
          <a:p>
            <a:pPr algn="ctr"/>
            <a:r>
              <a:rPr lang="ja-JP" altLang="en-US" dirty="0" smtClean="0">
                <a:solidFill>
                  <a:schemeClr val="tx1"/>
                </a:solidFill>
              </a:rPr>
              <a:t>データ</a:t>
            </a:r>
            <a:endParaRPr kumimoji="1" lang="en-US" altLang="ja-JP" dirty="0" smtClean="0">
              <a:solidFill>
                <a:schemeClr val="tx1"/>
              </a:solidFill>
            </a:endParaRPr>
          </a:p>
          <a:p>
            <a:pPr algn="ctr"/>
            <a:r>
              <a:rPr kumimoji="1" lang="ja-JP" altLang="en-US" dirty="0" smtClean="0">
                <a:solidFill>
                  <a:schemeClr val="tx1"/>
                </a:solidFill>
              </a:rPr>
              <a:t>カルチャー</a:t>
            </a:r>
            <a:endParaRPr kumimoji="1" lang="ja-JP" altLang="en-US" dirty="0">
              <a:solidFill>
                <a:schemeClr val="tx1"/>
              </a:solidFill>
            </a:endParaRPr>
          </a:p>
        </p:txBody>
      </p:sp>
      <p:sp>
        <p:nvSpPr>
          <p:cNvPr id="6" name="円/楕円 5"/>
          <p:cNvSpPr/>
          <p:nvPr/>
        </p:nvSpPr>
        <p:spPr>
          <a:xfrm>
            <a:off x="5364088" y="620688"/>
            <a:ext cx="2232248" cy="172819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＜ウェブ＞</a:t>
            </a:r>
            <a:endParaRPr kumimoji="1" lang="en-US" altLang="ja-JP" dirty="0" smtClean="0">
              <a:solidFill>
                <a:schemeClr val="tx1"/>
              </a:solidFill>
            </a:endParaRPr>
          </a:p>
          <a:p>
            <a:pPr algn="ctr"/>
            <a:r>
              <a:rPr lang="ja-JP" altLang="en-US" dirty="0" smtClean="0">
                <a:solidFill>
                  <a:schemeClr val="tx1"/>
                </a:solidFill>
              </a:rPr>
              <a:t>データ</a:t>
            </a:r>
            <a:endParaRPr lang="en-US" altLang="ja-JP" dirty="0" smtClean="0">
              <a:solidFill>
                <a:schemeClr val="tx1"/>
              </a:solidFill>
            </a:endParaRPr>
          </a:p>
          <a:p>
            <a:pPr algn="ctr"/>
            <a:r>
              <a:rPr kumimoji="1" lang="ja-JP" altLang="en-US" dirty="0" smtClean="0">
                <a:solidFill>
                  <a:schemeClr val="tx1"/>
                </a:solidFill>
              </a:rPr>
              <a:t>カルチャー</a:t>
            </a:r>
            <a:endParaRPr kumimoji="1" lang="ja-JP" altLang="en-US" dirty="0">
              <a:solidFill>
                <a:schemeClr val="tx1"/>
              </a:solidFill>
            </a:endParaRPr>
          </a:p>
        </p:txBody>
      </p:sp>
      <p:cxnSp>
        <p:nvCxnSpPr>
          <p:cNvPr id="8" name="直線矢印コネクタ 7"/>
          <p:cNvCxnSpPr>
            <a:stCxn id="5" idx="6"/>
            <a:endCxn id="6" idx="2"/>
          </p:cNvCxnSpPr>
          <p:nvPr/>
        </p:nvCxnSpPr>
        <p:spPr>
          <a:xfrm>
            <a:off x="3779912" y="1484784"/>
            <a:ext cx="158417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円/楕円 8"/>
          <p:cNvSpPr/>
          <p:nvPr/>
        </p:nvSpPr>
        <p:spPr>
          <a:xfrm>
            <a:off x="1979712" y="2492896"/>
            <a:ext cx="4824536" cy="3345730"/>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a:solidFill>
                  <a:schemeClr val="tx1"/>
                </a:solidFill>
              </a:rPr>
              <a:t>　</a:t>
            </a:r>
            <a:r>
              <a:rPr lang="ja-JP" altLang="en-US" dirty="0" smtClean="0">
                <a:solidFill>
                  <a:schemeClr val="tx1"/>
                </a:solidFill>
              </a:rPr>
              <a:t>　　　　　　　　　　　　　</a:t>
            </a:r>
            <a:r>
              <a:rPr kumimoji="1" lang="ja-JP" altLang="en-US" dirty="0" smtClean="0">
                <a:solidFill>
                  <a:schemeClr val="tx1"/>
                </a:solidFill>
              </a:rPr>
              <a:t>＜ウェブ＞</a:t>
            </a:r>
            <a:endParaRPr kumimoji="1" lang="en-US" altLang="ja-JP" dirty="0" smtClean="0">
              <a:solidFill>
                <a:schemeClr val="tx1"/>
              </a:solidFill>
            </a:endParaRPr>
          </a:p>
          <a:p>
            <a:pPr algn="ctr"/>
            <a:r>
              <a:rPr lang="ja-JP" altLang="en-US" dirty="0" smtClean="0">
                <a:solidFill>
                  <a:schemeClr val="tx1"/>
                </a:solidFill>
              </a:rPr>
              <a:t>　　　　　　　　　　　　　　データ</a:t>
            </a:r>
            <a:endParaRPr lang="en-US" altLang="ja-JP" dirty="0" smtClean="0">
              <a:solidFill>
                <a:schemeClr val="tx1"/>
              </a:solidFill>
            </a:endParaRPr>
          </a:p>
          <a:p>
            <a:pPr algn="ctr"/>
            <a:r>
              <a:rPr kumimoji="1" lang="ja-JP" altLang="en-US" dirty="0" smtClean="0">
                <a:solidFill>
                  <a:schemeClr val="tx1"/>
                </a:solidFill>
              </a:rPr>
              <a:t>　　　　　　　　　　　　　　カルチャー</a:t>
            </a:r>
            <a:endParaRPr kumimoji="1" lang="ja-JP" altLang="en-US" dirty="0">
              <a:solidFill>
                <a:schemeClr val="tx1"/>
              </a:solidFill>
            </a:endParaRPr>
          </a:p>
        </p:txBody>
      </p:sp>
      <p:sp>
        <p:nvSpPr>
          <p:cNvPr id="10" name="円/楕円 9"/>
          <p:cNvSpPr/>
          <p:nvPr/>
        </p:nvSpPr>
        <p:spPr>
          <a:xfrm>
            <a:off x="2434072" y="3286683"/>
            <a:ext cx="2232248" cy="1728192"/>
          </a:xfrm>
          <a:prstGeom prst="ellipse">
            <a:avLst/>
          </a:prstGeom>
          <a:solidFill>
            <a:schemeClr val="bg1"/>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＜個別分野＞</a:t>
            </a:r>
            <a:endParaRPr kumimoji="1" lang="en-US" altLang="ja-JP" dirty="0" smtClean="0">
              <a:solidFill>
                <a:schemeClr val="tx1"/>
              </a:solidFill>
            </a:endParaRPr>
          </a:p>
          <a:p>
            <a:pPr algn="ctr"/>
            <a:r>
              <a:rPr lang="ja-JP" altLang="en-US" dirty="0" smtClean="0">
                <a:solidFill>
                  <a:schemeClr val="tx1"/>
                </a:solidFill>
              </a:rPr>
              <a:t>データ</a:t>
            </a:r>
            <a:endParaRPr kumimoji="1" lang="en-US" altLang="ja-JP" dirty="0" smtClean="0">
              <a:solidFill>
                <a:schemeClr val="tx1"/>
              </a:solidFill>
            </a:endParaRPr>
          </a:p>
          <a:p>
            <a:pPr algn="ctr"/>
            <a:r>
              <a:rPr kumimoji="1" lang="ja-JP" altLang="en-US" dirty="0" smtClean="0">
                <a:solidFill>
                  <a:schemeClr val="tx1"/>
                </a:solidFill>
              </a:rPr>
              <a:t>カルチャー</a:t>
            </a:r>
            <a:endParaRPr kumimoji="1" lang="ja-JP" altLang="en-US" dirty="0">
              <a:solidFill>
                <a:schemeClr val="tx1"/>
              </a:solidFill>
            </a:endParaRPr>
          </a:p>
        </p:txBody>
      </p:sp>
      <p:cxnSp>
        <p:nvCxnSpPr>
          <p:cNvPr id="11" name="直線矢印コネクタ 10"/>
          <p:cNvCxnSpPr/>
          <p:nvPr/>
        </p:nvCxnSpPr>
        <p:spPr>
          <a:xfrm>
            <a:off x="3995936" y="4150779"/>
            <a:ext cx="1080120" cy="1498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直線矢印コネクタ 12"/>
          <p:cNvCxnSpPr/>
          <p:nvPr/>
        </p:nvCxnSpPr>
        <p:spPr>
          <a:xfrm flipH="1">
            <a:off x="4139952" y="4437112"/>
            <a:ext cx="773832" cy="1"/>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テキスト ボックス 16"/>
          <p:cNvSpPr txBox="1"/>
          <p:nvPr/>
        </p:nvSpPr>
        <p:spPr>
          <a:xfrm>
            <a:off x="4172876" y="3775102"/>
            <a:ext cx="740908" cy="369332"/>
          </a:xfrm>
          <a:prstGeom prst="rect">
            <a:avLst/>
          </a:prstGeom>
          <a:noFill/>
        </p:spPr>
        <p:txBody>
          <a:bodyPr wrap="none" rtlCol="0">
            <a:spAutoFit/>
          </a:bodyPr>
          <a:lstStyle/>
          <a:p>
            <a:r>
              <a:rPr kumimoji="1" lang="ja-JP" altLang="en-US" dirty="0" smtClean="0">
                <a:solidFill>
                  <a:srgbClr val="FF0000"/>
                </a:solidFill>
              </a:rPr>
              <a:t>リンク</a:t>
            </a:r>
            <a:endParaRPr kumimoji="1" lang="ja-JP" altLang="en-US" dirty="0">
              <a:solidFill>
                <a:srgbClr val="FF0000"/>
              </a:solidFill>
            </a:endParaRPr>
          </a:p>
        </p:txBody>
      </p:sp>
      <p:sp>
        <p:nvSpPr>
          <p:cNvPr id="18" name="テキスト ボックス 17"/>
          <p:cNvSpPr txBox="1"/>
          <p:nvPr/>
        </p:nvSpPr>
        <p:spPr>
          <a:xfrm>
            <a:off x="4213701" y="4420054"/>
            <a:ext cx="646331" cy="369332"/>
          </a:xfrm>
          <a:prstGeom prst="rect">
            <a:avLst/>
          </a:prstGeom>
          <a:noFill/>
        </p:spPr>
        <p:txBody>
          <a:bodyPr wrap="none" rtlCol="0">
            <a:spAutoFit/>
          </a:bodyPr>
          <a:lstStyle/>
          <a:p>
            <a:r>
              <a:rPr kumimoji="1" lang="ja-JP" altLang="en-US" dirty="0" smtClean="0">
                <a:solidFill>
                  <a:srgbClr val="FF0000"/>
                </a:solidFill>
              </a:rPr>
              <a:t>侵襲</a:t>
            </a:r>
            <a:endParaRPr kumimoji="1" lang="ja-JP" altLang="en-US" dirty="0">
              <a:solidFill>
                <a:srgbClr val="FF0000"/>
              </a:solidFill>
            </a:endParaRPr>
          </a:p>
        </p:txBody>
      </p:sp>
      <p:sp>
        <p:nvSpPr>
          <p:cNvPr id="19" name="角丸四角形吹き出し 18"/>
          <p:cNvSpPr/>
          <p:nvPr/>
        </p:nvSpPr>
        <p:spPr>
          <a:xfrm>
            <a:off x="5904532" y="4604720"/>
            <a:ext cx="2951560" cy="2136648"/>
          </a:xfrm>
          <a:prstGeom prst="wedgeRoundRectCallout">
            <a:avLst>
              <a:gd name="adj1" fmla="val -44928"/>
              <a:gd name="adj2" fmla="val -58131"/>
              <a:gd name="adj3" fmla="val 1666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ウェブのカルチャー？</a:t>
            </a:r>
            <a:endParaRPr kumimoji="1" lang="en-US" altLang="ja-JP" dirty="0" smtClean="0">
              <a:solidFill>
                <a:schemeClr val="tx1"/>
              </a:solidFill>
            </a:endParaRPr>
          </a:p>
          <a:p>
            <a:pPr marL="342900" indent="-342900">
              <a:buFont typeface="+mj-lt"/>
              <a:buAutoNum type="arabicPeriod"/>
            </a:pPr>
            <a:r>
              <a:rPr lang="ja-JP" altLang="en-US" dirty="0" smtClean="0">
                <a:solidFill>
                  <a:schemeClr val="tx1"/>
                </a:solidFill>
              </a:rPr>
              <a:t>すべてが</a:t>
            </a:r>
            <a:r>
              <a:rPr lang="en-US" altLang="ja-JP" dirty="0" smtClean="0">
                <a:solidFill>
                  <a:schemeClr val="tx1"/>
                </a:solidFill>
              </a:rPr>
              <a:t>URL</a:t>
            </a:r>
            <a:r>
              <a:rPr lang="ja-JP" altLang="en-US" dirty="0" smtClean="0">
                <a:solidFill>
                  <a:schemeClr val="tx1"/>
                </a:solidFill>
              </a:rPr>
              <a:t>でリンク</a:t>
            </a:r>
            <a:endParaRPr lang="en-US" altLang="ja-JP" dirty="0" smtClean="0">
              <a:solidFill>
                <a:schemeClr val="tx1"/>
              </a:solidFill>
            </a:endParaRPr>
          </a:p>
          <a:p>
            <a:pPr marL="342900" indent="-342900">
              <a:buFont typeface="+mj-lt"/>
              <a:buAutoNum type="arabicPeriod"/>
            </a:pPr>
            <a:r>
              <a:rPr lang="ja-JP" altLang="en-US" dirty="0" smtClean="0">
                <a:solidFill>
                  <a:schemeClr val="tx1"/>
                </a:solidFill>
              </a:rPr>
              <a:t>すべてが発信者コントロールのオリジナルのリソース</a:t>
            </a:r>
            <a:endParaRPr lang="en-US" altLang="ja-JP" dirty="0" smtClean="0">
              <a:solidFill>
                <a:schemeClr val="tx1"/>
              </a:solidFill>
            </a:endParaRPr>
          </a:p>
          <a:p>
            <a:pPr marL="342900" indent="-342900">
              <a:buFont typeface="+mj-lt"/>
              <a:buAutoNum type="arabicPeriod"/>
            </a:pPr>
            <a:r>
              <a:rPr kumimoji="1" lang="en-US" altLang="ja-JP" dirty="0" smtClean="0">
                <a:solidFill>
                  <a:schemeClr val="tx1"/>
                </a:solidFill>
              </a:rPr>
              <a:t>Content-type </a:t>
            </a:r>
            <a:r>
              <a:rPr kumimoji="1" lang="ja-JP" altLang="en-US" dirty="0" smtClean="0">
                <a:solidFill>
                  <a:schemeClr val="tx1"/>
                </a:solidFill>
              </a:rPr>
              <a:t>は自由</a:t>
            </a:r>
            <a:endParaRPr kumimoji="1" lang="en-US" altLang="ja-JP" dirty="0" smtClean="0">
              <a:solidFill>
                <a:schemeClr val="tx1"/>
              </a:solidFill>
            </a:endParaRPr>
          </a:p>
          <a:p>
            <a:pPr marL="342900" indent="-342900">
              <a:buFont typeface="+mj-lt"/>
              <a:buAutoNum type="arabicPeriod"/>
            </a:pPr>
            <a:r>
              <a:rPr lang="ja-JP" altLang="en-US" dirty="0" smtClean="0">
                <a:solidFill>
                  <a:schemeClr val="tx1"/>
                </a:solidFill>
              </a:rPr>
              <a:t>ブラウザで標準化</a:t>
            </a:r>
            <a:endParaRPr kumimoji="1" lang="ja-JP" altLang="en-US" dirty="0">
              <a:solidFill>
                <a:schemeClr val="tx1"/>
              </a:solidFill>
            </a:endParaRPr>
          </a:p>
        </p:txBody>
      </p:sp>
    </p:spTree>
    <p:extLst>
      <p:ext uri="{BB962C8B-B14F-4D97-AF65-F5344CB8AC3E}">
        <p14:creationId xmlns:p14="http://schemas.microsoft.com/office/powerpoint/2010/main" val="20768182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地理院の背景施策</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8</a:t>
            </a:fld>
            <a:endParaRPr lang="en-US" altLang="ja-JP"/>
          </a:p>
        </p:txBody>
      </p:sp>
      <p:sp>
        <p:nvSpPr>
          <p:cNvPr id="5" name="正方形/長方形 4"/>
          <p:cNvSpPr/>
          <p:nvPr/>
        </p:nvSpPr>
        <p:spPr>
          <a:xfrm>
            <a:off x="179512" y="6381328"/>
            <a:ext cx="8784976" cy="369332"/>
          </a:xfrm>
          <a:prstGeom prst="rect">
            <a:avLst/>
          </a:prstGeom>
        </p:spPr>
        <p:txBody>
          <a:bodyPr wrap="square">
            <a:spAutoFit/>
          </a:bodyPr>
          <a:lstStyle/>
          <a:p>
            <a:r>
              <a:rPr lang="ja-JP" altLang="en-US" smtClean="0"/>
              <a:t>http://ccpn.gsi.go.jp/meeting_partners/data/20151128/CCPN4_johoteikyo.pdf</a:t>
            </a:r>
            <a:endParaRPr lang="ja-JP" altLang="en-US"/>
          </a:p>
        </p:txBody>
      </p:sp>
      <p:pic>
        <p:nvPicPr>
          <p:cNvPr id="6" name="図 5"/>
          <p:cNvPicPr>
            <a:picLocks noChangeAspect="1"/>
          </p:cNvPicPr>
          <p:nvPr/>
        </p:nvPicPr>
        <p:blipFill>
          <a:blip r:embed="rId2"/>
          <a:stretch>
            <a:fillRect/>
          </a:stretch>
        </p:blipFill>
        <p:spPr>
          <a:xfrm>
            <a:off x="234156" y="652956"/>
            <a:ext cx="8675688" cy="5551666"/>
          </a:xfrm>
          <a:prstGeom prst="rect">
            <a:avLst/>
          </a:prstGeom>
          <a:ln>
            <a:solidFill>
              <a:schemeClr val="tx1"/>
            </a:solidFill>
          </a:ln>
        </p:spPr>
      </p:pic>
      <p:sp>
        <p:nvSpPr>
          <p:cNvPr id="7" name="正方形/長方形 6"/>
          <p:cNvSpPr/>
          <p:nvPr/>
        </p:nvSpPr>
        <p:spPr>
          <a:xfrm>
            <a:off x="234156" y="4005064"/>
            <a:ext cx="8675688" cy="2199558"/>
          </a:xfrm>
          <a:prstGeom prst="rect">
            <a:avLst/>
          </a:prstGeom>
          <a:solidFill>
            <a:schemeClr val="tx1">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42768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smtClean="0"/>
              <a:t>地理院の背景施策</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9</a:t>
            </a:fld>
            <a:endParaRPr lang="en-US" altLang="ja-JP"/>
          </a:p>
        </p:txBody>
      </p:sp>
      <p:pic>
        <p:nvPicPr>
          <p:cNvPr id="6" name="図 5"/>
          <p:cNvPicPr>
            <a:picLocks noChangeAspect="1"/>
          </p:cNvPicPr>
          <p:nvPr/>
        </p:nvPicPr>
        <p:blipFill rotWithShape="1">
          <a:blip r:embed="rId2"/>
          <a:srcRect t="2390" b="3189"/>
          <a:stretch/>
        </p:blipFill>
        <p:spPr>
          <a:xfrm>
            <a:off x="467544" y="692696"/>
            <a:ext cx="8100392" cy="5688632"/>
          </a:xfrm>
          <a:prstGeom prst="rect">
            <a:avLst/>
          </a:prstGeom>
          <a:ln>
            <a:solidFill>
              <a:schemeClr val="tx1"/>
            </a:solidFill>
          </a:ln>
        </p:spPr>
      </p:pic>
      <p:sp>
        <p:nvSpPr>
          <p:cNvPr id="7" name="正方形/長方形 6"/>
          <p:cNvSpPr/>
          <p:nvPr/>
        </p:nvSpPr>
        <p:spPr>
          <a:xfrm>
            <a:off x="467544" y="6381328"/>
            <a:ext cx="3954929" cy="369332"/>
          </a:xfrm>
          <a:prstGeom prst="rect">
            <a:avLst/>
          </a:prstGeom>
        </p:spPr>
        <p:txBody>
          <a:bodyPr wrap="none">
            <a:spAutoFit/>
          </a:bodyPr>
          <a:lstStyle/>
          <a:p>
            <a:r>
              <a:rPr lang="ja-JP" altLang="en-US" smtClean="0"/>
              <a:t>http://ccpn.gsi.go.jp/CCPNgaiyou.pdf</a:t>
            </a:r>
            <a:endParaRPr lang="ja-JP" altLang="en-US"/>
          </a:p>
        </p:txBody>
      </p:sp>
    </p:spTree>
    <p:extLst>
      <p:ext uri="{BB962C8B-B14F-4D97-AF65-F5344CB8AC3E}">
        <p14:creationId xmlns:p14="http://schemas.microsoft.com/office/powerpoint/2010/main" val="1449492717"/>
      </p:ext>
    </p:extLst>
  </p:cSld>
  <p:clrMapOvr>
    <a:masterClrMapping/>
  </p:clrMapOvr>
  <p:timing>
    <p:tnLst>
      <p:par>
        <p:cTn id="1" dur="indefinite" restart="never" nodeType="tmRoot"/>
      </p:par>
    </p:tnLst>
  </p:timing>
</p:sld>
</file>

<file path=ppt/theme/theme1.xml><?xml version="1.0" encoding="utf-8"?>
<a:theme xmlns:a="http://schemas.openxmlformats.org/drawingml/2006/main" name="テーマ1">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HGP創英角ｺﾞｼｯｸUB"/>
        <a:ea typeface="HGP創英角ｺﾞｼｯｸUB"/>
        <a:cs typeface="HGP創英角ｺﾞｼｯｸUB"/>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effectLst/>
      </a:spPr>
      <a:bodyPr rtlCol="0" anchor="ct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ページ番号が右上</Template>
  <TotalTime>1407</TotalTime>
  <Words>1059</Words>
  <Application>Microsoft Macintosh PowerPoint</Application>
  <PresentationFormat>画面に合わせる (4:3)</PresentationFormat>
  <Paragraphs>212</Paragraphs>
  <Slides>27</Slides>
  <Notes>4</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27</vt:i4>
      </vt:variant>
    </vt:vector>
  </HeadingPairs>
  <TitlesOfParts>
    <vt:vector size="36" baseType="lpstr">
      <vt:lpstr>HGMaruGothicMPRO</vt:lpstr>
      <vt:lpstr>HGP創英角ｺﾞｼｯｸUB</vt:lpstr>
      <vt:lpstr>MS PMincho</vt:lpstr>
      <vt:lpstr>ＭＳ Ｐゴシック</vt:lpstr>
      <vt:lpstr>ＭＳ Ｐ明朝</vt:lpstr>
      <vt:lpstr>Times New Roman</vt:lpstr>
      <vt:lpstr>Wingdings</vt:lpstr>
      <vt:lpstr>Arial</vt:lpstr>
      <vt:lpstr>テーマ1</vt:lpstr>
      <vt:lpstr>バイナリベクトルタイルを操ろう Drive binary vector tiles</vt:lpstr>
      <vt:lpstr>このプレゼンテーションファイル</vt:lpstr>
      <vt:lpstr>本日の想定スケジュール</vt:lpstr>
      <vt:lpstr>なぜプレゼンテーションタイムを入れるのか</vt:lpstr>
      <vt:lpstr>自己紹介</vt:lpstr>
      <vt:lpstr>【私見】ジオをウェブファーストで考えることの重要性</vt:lpstr>
      <vt:lpstr>【私見】ウェブが個別分野のフィロソフィーを変える構造</vt:lpstr>
      <vt:lpstr>地理院の背景施策</vt:lpstr>
      <vt:lpstr>地理院の背景施策</vt:lpstr>
      <vt:lpstr>地理院の背景施策</vt:lpstr>
      <vt:lpstr>ベクトルタイルの技術的メリット</vt:lpstr>
      <vt:lpstr>タイルの技術的メリット</vt:lpstr>
      <vt:lpstr>地理院の施策的背景</vt:lpstr>
      <vt:lpstr>今回ハンズオンのメインテーマ</vt:lpstr>
      <vt:lpstr>本日のハンズオン内容</vt:lpstr>
      <vt:lpstr>本日の想定スケジュール（再掲）</vt:lpstr>
      <vt:lpstr>地球地図バイナリベクトルサイトを カスタマイズしてみる</vt:lpstr>
      <vt:lpstr>http://bit.ly/tokyo-vt</vt:lpstr>
      <vt:lpstr>三次元操作 → http://bit.ly/tokyo-vt</vt:lpstr>
      <vt:lpstr>内容</vt:lpstr>
      <vt:lpstr>Mapbox GL JS</vt:lpstr>
      <vt:lpstr>Global Mapping Project (iscgm.org)</vt:lpstr>
      <vt:lpstr>地図の状態を反映した URL (Mapbox GL JS)</vt:lpstr>
      <vt:lpstr>カスタマイズをグローバル適用 してみる</vt:lpstr>
      <vt:lpstr>地球地図バイナリベクトル タイルセットについて</vt:lpstr>
      <vt:lpstr>自分のデータの バイナリベクトルタイルを作ってみる </vt:lpstr>
      <vt:lpstr>PowerPoint プレゼンテーション</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Some title to be here.</dc:title>
  <dc:creator>藤村英範</dc:creator>
  <cp:lastModifiedBy>藤村英範</cp:lastModifiedBy>
  <cp:revision>27</cp:revision>
  <dcterms:created xsi:type="dcterms:W3CDTF">2016-11-02T21:36:22Z</dcterms:created>
  <dcterms:modified xsi:type="dcterms:W3CDTF">2016-11-03T21:05:08Z</dcterms:modified>
</cp:coreProperties>
</file>